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74" r:id="rId3"/>
    <p:sldId id="259" r:id="rId4"/>
    <p:sldId id="260" r:id="rId5"/>
    <p:sldId id="261" r:id="rId6"/>
    <p:sldId id="266" r:id="rId7"/>
    <p:sldId id="262" r:id="rId8"/>
    <p:sldId id="263" r:id="rId9"/>
    <p:sldId id="264" r:id="rId10"/>
    <p:sldId id="265" r:id="rId11"/>
    <p:sldId id="267" r:id="rId12"/>
    <p:sldId id="268" r:id="rId13"/>
    <p:sldId id="269" r:id="rId14"/>
    <p:sldId id="271" r:id="rId15"/>
    <p:sldId id="272" r:id="rId16"/>
    <p:sldId id="273" r:id="rId17"/>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xir Gennari" initials="EG" lastIdx="2" clrIdx="0">
    <p:extLst>
      <p:ext uri="{19B8F6BF-5375-455C-9EA6-DF929625EA0E}">
        <p15:presenceInfo xmlns:p15="http://schemas.microsoft.com/office/powerpoint/2012/main" userId="S-1-5-21-1993962763-1606980848-725345543-21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94674"/>
  </p:normalViewPr>
  <p:slideViewPr>
    <p:cSldViewPr>
      <p:cViewPr varScale="1">
        <p:scale>
          <a:sx n="214" d="100"/>
          <a:sy n="214" d="100"/>
        </p:scale>
        <p:origin x="160" y="1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4D1411-9398-4AC5-8DD9-F36A3B132A9E}" type="datetimeFigureOut">
              <a:rPr lang="it-IT" smtClean="0"/>
              <a:pPr/>
              <a:t>29/04/20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63315E-DCB7-41D6-B3DD-9422C140DF2A}"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lo stile del titolo</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29/04/20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29/04/20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29/04/20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29/04/20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29/04/20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B6055F8-1D02-4417-9241-55C834FD9970}" type="datetimeFigureOut">
              <a:rPr lang="it-IT" smtClean="0"/>
              <a:pPr/>
              <a:t>29/04/20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B6055F8-1D02-4417-9241-55C834FD9970}" type="datetimeFigureOut">
              <a:rPr lang="it-IT" smtClean="0"/>
              <a:pPr/>
              <a:t>29/04/20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B6055F8-1D02-4417-9241-55C834FD9970}" type="datetimeFigureOut">
              <a:rPr lang="it-IT" smtClean="0"/>
              <a:pPr/>
              <a:t>29/04/20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29/04/20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29/04/20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29/04/20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29/04/20</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C8926DB-ADEA-A647-9C5B-7589EE34ABE0}"/>
              </a:ext>
            </a:extLst>
          </p:cNvPr>
          <p:cNvPicPr>
            <a:picLocks noChangeAspect="1"/>
          </p:cNvPicPr>
          <p:nvPr/>
        </p:nvPicPr>
        <p:blipFill rotWithShape="1">
          <a:blip r:embed="rId2">
            <a:extLst>
              <a:ext uri="{28A0092B-C50C-407E-A947-70E740481C1C}">
                <a14:useLocalDpi xmlns:a14="http://schemas.microsoft.com/office/drawing/2010/main" val="0"/>
              </a:ext>
            </a:extLst>
          </a:blip>
          <a:srcRect b="15713"/>
          <a:stretch/>
        </p:blipFill>
        <p:spPr>
          <a:xfrm>
            <a:off x="0" y="0"/>
            <a:ext cx="9143999" cy="5143500"/>
          </a:xfrm>
          <a:prstGeom prst="rect">
            <a:avLst/>
          </a:prstGeom>
        </p:spPr>
      </p:pic>
      <p:sp>
        <p:nvSpPr>
          <p:cNvPr id="7" name="Title 1">
            <a:extLst>
              <a:ext uri="{FF2B5EF4-FFF2-40B4-BE49-F238E27FC236}">
                <a16:creationId xmlns:a16="http://schemas.microsoft.com/office/drawing/2014/main" id="{DA1F5DD2-F36C-B044-AEE9-1AF7A886926E}"/>
              </a:ext>
            </a:extLst>
          </p:cNvPr>
          <p:cNvSpPr txBox="1">
            <a:spLocks/>
          </p:cNvSpPr>
          <p:nvPr/>
        </p:nvSpPr>
        <p:spPr>
          <a:xfrm>
            <a:off x="2627784" y="267494"/>
            <a:ext cx="5976937" cy="1066800"/>
          </a:xfrm>
          <a:prstGeom prst="rect">
            <a:avLst/>
          </a:prstGeom>
        </p:spPr>
        <p:txBody>
          <a:bodyPr anchor="ctr">
            <a:norm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it-IT" sz="4800" b="1" dirty="0">
                <a:solidFill>
                  <a:schemeClr val="bg1"/>
                </a:solidFill>
              </a:rPr>
              <a:t>Vulcani e terremoti</a:t>
            </a:r>
          </a:p>
        </p:txBody>
      </p:sp>
      <p:pic>
        <p:nvPicPr>
          <p:cNvPr id="8" name="Immagine 9" descr="logo lattes bianco.psd">
            <a:extLst>
              <a:ext uri="{FF2B5EF4-FFF2-40B4-BE49-F238E27FC236}">
                <a16:creationId xmlns:a16="http://schemas.microsoft.com/office/drawing/2014/main" id="{26237843-41F7-A04D-A41B-4949B8DEE2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6" y="133351"/>
            <a:ext cx="826200" cy="86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5DF082-C731-4C7F-8EE0-6268865BCF4A}"/>
              </a:ext>
            </a:extLst>
          </p:cNvPr>
          <p:cNvSpPr>
            <a:spLocks noGrp="1"/>
          </p:cNvSpPr>
          <p:nvPr>
            <p:ph type="title"/>
          </p:nvPr>
        </p:nvSpPr>
        <p:spPr>
          <a:xfrm>
            <a:off x="457200" y="205979"/>
            <a:ext cx="8229600" cy="709587"/>
          </a:xfrm>
        </p:spPr>
        <p:txBody>
          <a:bodyPr>
            <a:noAutofit/>
          </a:bodyPr>
          <a:lstStyle/>
          <a:p>
            <a:r>
              <a:rPr lang="it-IT" sz="4000" b="1" dirty="0">
                <a:solidFill>
                  <a:schemeClr val="accent6">
                    <a:lumMod val="75000"/>
                  </a:schemeClr>
                </a:solidFill>
              </a:rPr>
              <a:t>Il vulcanismo secondario</a:t>
            </a:r>
          </a:p>
        </p:txBody>
      </p:sp>
      <p:sp>
        <p:nvSpPr>
          <p:cNvPr id="3" name="Segnaposto contenuto 2">
            <a:extLst>
              <a:ext uri="{FF2B5EF4-FFF2-40B4-BE49-F238E27FC236}">
                <a16:creationId xmlns:a16="http://schemas.microsoft.com/office/drawing/2014/main" id="{E2EDA74E-1AC5-4EC8-BF7A-CDA6A99C7944}"/>
              </a:ext>
            </a:extLst>
          </p:cNvPr>
          <p:cNvSpPr>
            <a:spLocks noGrp="1"/>
          </p:cNvSpPr>
          <p:nvPr>
            <p:ph idx="1"/>
          </p:nvPr>
        </p:nvSpPr>
        <p:spPr>
          <a:xfrm>
            <a:off x="457200" y="1059582"/>
            <a:ext cx="5626968" cy="3600400"/>
          </a:xfrm>
        </p:spPr>
        <p:txBody>
          <a:bodyPr>
            <a:normAutofit/>
          </a:bodyPr>
          <a:lstStyle/>
          <a:p>
            <a:pPr marL="198900" indent="-198900"/>
            <a:r>
              <a:rPr lang="it-IT" sz="1600" dirty="0"/>
              <a:t>I</a:t>
            </a:r>
            <a:r>
              <a:rPr lang="it-IT" sz="1600" b="1" dirty="0"/>
              <a:t> </a:t>
            </a:r>
            <a:r>
              <a:rPr lang="it-IT" sz="1600" b="1" dirty="0">
                <a:solidFill>
                  <a:schemeClr val="accent6">
                    <a:lumMod val="75000"/>
                  </a:schemeClr>
                </a:solidFill>
              </a:rPr>
              <a:t>geyser</a:t>
            </a:r>
            <a:r>
              <a:rPr lang="it-IT" sz="1600" dirty="0"/>
              <a:t> sono getti intermittenti di acqua calda e vapore che escono in superficie. Si formano quando l’acqua di una falda viene a contatto con una massa magmatica e raggiunge l’ebollizione. Sono diffusi in Islanda, in Nuova Zelanda e negli Stati Uniti.</a:t>
            </a:r>
          </a:p>
          <a:p>
            <a:pPr marL="198900" indent="-198900"/>
            <a:r>
              <a:rPr lang="it-IT" sz="1600" dirty="0"/>
              <a:t>Le</a:t>
            </a:r>
            <a:r>
              <a:rPr lang="it-IT" sz="1600" b="1" dirty="0"/>
              <a:t> </a:t>
            </a:r>
            <a:r>
              <a:rPr lang="it-IT" sz="1600" b="1" dirty="0">
                <a:solidFill>
                  <a:schemeClr val="accent6">
                    <a:lumMod val="75000"/>
                  </a:schemeClr>
                </a:solidFill>
              </a:rPr>
              <a:t>sorgenti</a:t>
            </a:r>
            <a:r>
              <a:rPr lang="it-IT" sz="1600" b="1" dirty="0">
                <a:solidFill>
                  <a:srgbClr val="00B050"/>
                </a:solidFill>
              </a:rPr>
              <a:t> </a:t>
            </a:r>
            <a:r>
              <a:rPr lang="it-IT" sz="1600" b="1" dirty="0">
                <a:solidFill>
                  <a:schemeClr val="accent6">
                    <a:lumMod val="75000"/>
                  </a:schemeClr>
                </a:solidFill>
              </a:rPr>
              <a:t>termali</a:t>
            </a:r>
            <a:r>
              <a:rPr lang="it-IT" sz="1600" dirty="0"/>
              <a:t>, dalle quali sgorga acqua a temperature oltre i 20 °C perché riscaldata a grandi profondità.</a:t>
            </a:r>
          </a:p>
          <a:p>
            <a:pPr marL="198900" indent="-198900"/>
            <a:r>
              <a:rPr lang="it-IT" sz="1600" dirty="0"/>
              <a:t>Il </a:t>
            </a:r>
            <a:r>
              <a:rPr lang="it-IT" sz="1600" b="1" dirty="0">
                <a:solidFill>
                  <a:schemeClr val="accent6">
                    <a:lumMod val="75000"/>
                  </a:schemeClr>
                </a:solidFill>
              </a:rPr>
              <a:t>bradisismo</a:t>
            </a:r>
            <a:r>
              <a:rPr lang="it-IT" sz="1600" dirty="0"/>
              <a:t> è un lentissimo movimento di innalzamento e abbassamento del suolo, le cui cause non sono ancora state del tutto spiegate. Si pensa sia dovuto alla pressione del materiale che risale nella camera magmatica. In Italia si verifica nei Campi Flegrei a Pozzuoli.</a:t>
            </a:r>
          </a:p>
        </p:txBody>
      </p:sp>
      <p:pic>
        <p:nvPicPr>
          <p:cNvPr id="5" name="Immagine 47" descr="logo LATTES OK nero.jpg">
            <a:extLst>
              <a:ext uri="{FF2B5EF4-FFF2-40B4-BE49-F238E27FC236}">
                <a16:creationId xmlns:a16="http://schemas.microsoft.com/office/drawing/2014/main" id="{AC9C180B-5B1C-EB4C-B487-08B51C42AA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B324DAD6-863D-2148-AACD-EE7033CD1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215081"/>
            <a:ext cx="2509866" cy="32894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ttangolo 7">
            <a:extLst>
              <a:ext uri="{FF2B5EF4-FFF2-40B4-BE49-F238E27FC236}">
                <a16:creationId xmlns:a16="http://schemas.microsoft.com/office/drawing/2014/main" id="{E15A1ED3-BE85-074F-AA92-840C47BC2BCC}"/>
              </a:ext>
            </a:extLst>
          </p:cNvPr>
          <p:cNvSpPr/>
          <p:nvPr/>
        </p:nvSpPr>
        <p:spPr>
          <a:xfrm rot="21369642">
            <a:off x="5299643" y="4409820"/>
            <a:ext cx="2442147" cy="307777"/>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sz="1400" dirty="0"/>
              <a:t>Il getto di un </a:t>
            </a:r>
            <a:r>
              <a:rPr lang="it-IT" sz="1400" b="1" dirty="0"/>
              <a:t>geyser</a:t>
            </a:r>
            <a:r>
              <a:rPr lang="it-IT" sz="1400" dirty="0"/>
              <a:t> in Islanda.</a:t>
            </a:r>
          </a:p>
        </p:txBody>
      </p:sp>
    </p:spTree>
    <p:extLst>
      <p:ext uri="{BB962C8B-B14F-4D97-AF65-F5344CB8AC3E}">
        <p14:creationId xmlns:p14="http://schemas.microsoft.com/office/powerpoint/2010/main" val="1567332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96EE5-9C8E-4C11-B12C-4AFCEECE0380}"/>
              </a:ext>
            </a:extLst>
          </p:cNvPr>
          <p:cNvSpPr>
            <a:spLocks noGrp="1"/>
          </p:cNvSpPr>
          <p:nvPr>
            <p:ph type="title"/>
          </p:nvPr>
        </p:nvSpPr>
        <p:spPr>
          <a:xfrm>
            <a:off x="457200" y="205979"/>
            <a:ext cx="8229600" cy="637579"/>
          </a:xfrm>
        </p:spPr>
        <p:txBody>
          <a:bodyPr>
            <a:noAutofit/>
          </a:bodyPr>
          <a:lstStyle/>
          <a:p>
            <a:r>
              <a:rPr lang="it-IT" sz="4000" b="1" dirty="0">
                <a:solidFill>
                  <a:schemeClr val="accent6">
                    <a:lumMod val="75000"/>
                  </a:schemeClr>
                </a:solidFill>
              </a:rPr>
              <a:t>I terremoti</a:t>
            </a:r>
          </a:p>
        </p:txBody>
      </p:sp>
      <p:sp>
        <p:nvSpPr>
          <p:cNvPr id="3" name="Segnaposto contenuto 2">
            <a:extLst>
              <a:ext uri="{FF2B5EF4-FFF2-40B4-BE49-F238E27FC236}">
                <a16:creationId xmlns:a16="http://schemas.microsoft.com/office/drawing/2014/main" id="{AC07B919-35E7-4B6A-B110-61CBBD111EFB}"/>
              </a:ext>
            </a:extLst>
          </p:cNvPr>
          <p:cNvSpPr>
            <a:spLocks noGrp="1"/>
          </p:cNvSpPr>
          <p:nvPr>
            <p:ph idx="1"/>
          </p:nvPr>
        </p:nvSpPr>
        <p:spPr>
          <a:xfrm>
            <a:off x="457200" y="881573"/>
            <a:ext cx="8363272" cy="1951185"/>
          </a:xfrm>
        </p:spPr>
        <p:txBody>
          <a:bodyPr>
            <a:normAutofit/>
          </a:bodyPr>
          <a:lstStyle/>
          <a:p>
            <a:pPr marL="0" indent="0">
              <a:buNone/>
            </a:pPr>
            <a:r>
              <a:rPr lang="it-IT" sz="1600" dirty="0"/>
              <a:t>Il </a:t>
            </a:r>
            <a:r>
              <a:rPr lang="it-IT" sz="1600" b="1" dirty="0"/>
              <a:t>terremoto</a:t>
            </a:r>
            <a:r>
              <a:rPr lang="it-IT" sz="1600" dirty="0"/>
              <a:t>, o </a:t>
            </a:r>
            <a:r>
              <a:rPr lang="it-IT" sz="1600" b="1" dirty="0"/>
              <a:t>sisma</a:t>
            </a:r>
            <a:r>
              <a:rPr lang="it-IT" sz="1600" dirty="0"/>
              <a:t>, è causato da forti vibrazioni della superficie terrestre, dovute a </a:t>
            </a:r>
            <a:r>
              <a:rPr lang="it-IT" sz="1600" b="1" dirty="0">
                <a:solidFill>
                  <a:schemeClr val="accent6">
                    <a:lumMod val="75000"/>
                  </a:schemeClr>
                </a:solidFill>
              </a:rPr>
              <a:t>onde</a:t>
            </a:r>
            <a:r>
              <a:rPr lang="it-IT" sz="1600" dirty="0">
                <a:solidFill>
                  <a:schemeClr val="accent6">
                    <a:lumMod val="75000"/>
                  </a:schemeClr>
                </a:solidFill>
              </a:rPr>
              <a:t> </a:t>
            </a:r>
            <a:r>
              <a:rPr lang="it-IT" sz="1600" b="1" dirty="0">
                <a:solidFill>
                  <a:schemeClr val="accent6">
                    <a:lumMod val="75000"/>
                  </a:schemeClr>
                </a:solidFill>
              </a:rPr>
              <a:t>sismiche</a:t>
            </a:r>
            <a:r>
              <a:rPr lang="it-IT" sz="1600" dirty="0"/>
              <a:t>. Questo perché la crosta terrestre presenta delle fratture, o </a:t>
            </a:r>
            <a:r>
              <a:rPr lang="it-IT" sz="1600" b="1" dirty="0"/>
              <a:t>faglie</a:t>
            </a:r>
            <a:r>
              <a:rPr lang="it-IT" sz="1600" dirty="0"/>
              <a:t>, lungo le quali i blocchi rocciosi tendono a spostarsi l’uno rispetto all’altro accumulando energia che viene liberata tutta insieme sotto forma di </a:t>
            </a:r>
            <a:r>
              <a:rPr lang="it-IT" sz="1600" b="1" dirty="0"/>
              <a:t>scosse</a:t>
            </a:r>
            <a:r>
              <a:rPr lang="it-IT" sz="1600" dirty="0"/>
              <a:t> </a:t>
            </a:r>
            <a:r>
              <a:rPr lang="it-IT" sz="1600" b="1" dirty="0"/>
              <a:t>sismiche</a:t>
            </a:r>
            <a:r>
              <a:rPr lang="it-IT" sz="1600" dirty="0"/>
              <a:t>. Questo tipo di terremoto è definito </a:t>
            </a:r>
            <a:r>
              <a:rPr lang="it-IT" sz="1600" b="1" dirty="0">
                <a:solidFill>
                  <a:schemeClr val="accent6">
                    <a:lumMod val="75000"/>
                  </a:schemeClr>
                </a:solidFill>
              </a:rPr>
              <a:t>tettonico</a:t>
            </a:r>
            <a:r>
              <a:rPr lang="it-IT" sz="1600" dirty="0"/>
              <a:t>, dal ramo della geologia che studia lo spostamento e la deformazione delle rocce. </a:t>
            </a:r>
            <a:br>
              <a:rPr lang="it-IT" sz="1600" dirty="0"/>
            </a:br>
            <a:r>
              <a:rPr lang="it-IT" sz="1600" dirty="0"/>
              <a:t>I </a:t>
            </a:r>
            <a:r>
              <a:rPr lang="it-IT" sz="1600" b="1" dirty="0">
                <a:solidFill>
                  <a:schemeClr val="accent6">
                    <a:lumMod val="75000"/>
                  </a:schemeClr>
                </a:solidFill>
              </a:rPr>
              <a:t>terremoti di crollo</a:t>
            </a:r>
            <a:r>
              <a:rPr lang="it-IT" sz="1600" dirty="0"/>
              <a:t>, invece, sono causati da un’improvvisa frana di grandi masse rocciose. </a:t>
            </a:r>
            <a:br>
              <a:rPr lang="it-IT" sz="1600" dirty="0"/>
            </a:br>
            <a:r>
              <a:rPr lang="it-IT" sz="1600" dirty="0"/>
              <a:t>I </a:t>
            </a:r>
            <a:r>
              <a:rPr lang="it-IT" sz="1600" b="1" dirty="0">
                <a:solidFill>
                  <a:schemeClr val="accent6">
                    <a:lumMod val="75000"/>
                  </a:schemeClr>
                </a:solidFill>
              </a:rPr>
              <a:t>terremoti</a:t>
            </a:r>
            <a:r>
              <a:rPr lang="it-IT" sz="1600" dirty="0">
                <a:solidFill>
                  <a:schemeClr val="accent6">
                    <a:lumMod val="75000"/>
                  </a:schemeClr>
                </a:solidFill>
              </a:rPr>
              <a:t> </a:t>
            </a:r>
            <a:r>
              <a:rPr lang="it-IT" sz="1600" b="1" dirty="0">
                <a:solidFill>
                  <a:schemeClr val="accent6">
                    <a:lumMod val="75000"/>
                  </a:schemeClr>
                </a:solidFill>
              </a:rPr>
              <a:t>vulcanici</a:t>
            </a:r>
            <a:r>
              <a:rPr lang="it-IT" sz="1600" dirty="0">
                <a:solidFill>
                  <a:srgbClr val="00B050"/>
                </a:solidFill>
              </a:rPr>
              <a:t> </a:t>
            </a:r>
            <a:r>
              <a:rPr lang="it-IT" sz="1600" dirty="0"/>
              <a:t>sono collegati direttamente all’attività eruttiva di un vulcano.</a:t>
            </a:r>
          </a:p>
        </p:txBody>
      </p:sp>
      <p:pic>
        <p:nvPicPr>
          <p:cNvPr id="4" name="Immagine 47" descr="logo LATTES OK nero.jpg">
            <a:extLst>
              <a:ext uri="{FF2B5EF4-FFF2-40B4-BE49-F238E27FC236}">
                <a16:creationId xmlns:a16="http://schemas.microsoft.com/office/drawing/2014/main" id="{59197653-B101-C24C-82A9-FE93EDDF9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A2BD46D6-AAF5-534B-B7F7-329FA3B12C65}"/>
              </a:ext>
            </a:extLst>
          </p:cNvPr>
          <p:cNvPicPr>
            <a:picLocks noChangeAspect="1"/>
          </p:cNvPicPr>
          <p:nvPr/>
        </p:nvPicPr>
        <p:blipFill rotWithShape="1">
          <a:blip r:embed="rId3">
            <a:extLst>
              <a:ext uri="{28A0092B-C50C-407E-A947-70E740481C1C}">
                <a14:useLocalDpi xmlns:a14="http://schemas.microsoft.com/office/drawing/2010/main" val="0"/>
              </a:ext>
            </a:extLst>
          </a:blip>
          <a:srcRect t="1793" r="69272"/>
          <a:stretch/>
        </p:blipFill>
        <p:spPr>
          <a:xfrm>
            <a:off x="588962" y="2832758"/>
            <a:ext cx="1983713" cy="1870628"/>
          </a:xfrm>
          <a:prstGeom prst="rect">
            <a:avLst/>
          </a:prstGeom>
          <a:ln w="19050">
            <a:solidFill>
              <a:schemeClr val="accent6">
                <a:lumMod val="75000"/>
              </a:schemeClr>
            </a:solidFill>
          </a:ln>
        </p:spPr>
      </p:pic>
      <p:sp>
        <p:nvSpPr>
          <p:cNvPr id="7" name="Rettangolo 6">
            <a:extLst>
              <a:ext uri="{FF2B5EF4-FFF2-40B4-BE49-F238E27FC236}">
                <a16:creationId xmlns:a16="http://schemas.microsoft.com/office/drawing/2014/main" id="{BF4E8F50-D43B-3747-A36D-47785DAC717B}"/>
              </a:ext>
            </a:extLst>
          </p:cNvPr>
          <p:cNvSpPr/>
          <p:nvPr/>
        </p:nvSpPr>
        <p:spPr>
          <a:xfrm rot="21240617">
            <a:off x="2331749" y="2996754"/>
            <a:ext cx="894626"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sz="1400" dirty="0"/>
              <a:t>Posizione originaria</a:t>
            </a:r>
          </a:p>
        </p:txBody>
      </p:sp>
      <p:pic>
        <p:nvPicPr>
          <p:cNvPr id="10" name="Immagine 9">
            <a:extLst>
              <a:ext uri="{FF2B5EF4-FFF2-40B4-BE49-F238E27FC236}">
                <a16:creationId xmlns:a16="http://schemas.microsoft.com/office/drawing/2014/main" id="{95E8E277-16F1-4142-B6AB-BFEDF2FECAF3}"/>
              </a:ext>
            </a:extLst>
          </p:cNvPr>
          <p:cNvPicPr>
            <a:picLocks noChangeAspect="1"/>
          </p:cNvPicPr>
          <p:nvPr/>
        </p:nvPicPr>
        <p:blipFill rotWithShape="1">
          <a:blip r:embed="rId3">
            <a:extLst>
              <a:ext uri="{28A0092B-C50C-407E-A947-70E740481C1C}">
                <a14:useLocalDpi xmlns:a14="http://schemas.microsoft.com/office/drawing/2010/main" val="0"/>
              </a:ext>
            </a:extLst>
          </a:blip>
          <a:srcRect l="35494" t="257" r="34985" b="1536"/>
          <a:stretch/>
        </p:blipFill>
        <p:spPr>
          <a:xfrm>
            <a:off x="3401496" y="2832758"/>
            <a:ext cx="1905822" cy="1870628"/>
          </a:xfrm>
          <a:prstGeom prst="rect">
            <a:avLst/>
          </a:prstGeom>
          <a:ln w="19050">
            <a:solidFill>
              <a:schemeClr val="accent6">
                <a:lumMod val="75000"/>
              </a:schemeClr>
            </a:solidFill>
          </a:ln>
        </p:spPr>
      </p:pic>
      <p:pic>
        <p:nvPicPr>
          <p:cNvPr id="11" name="Immagine 10">
            <a:extLst>
              <a:ext uri="{FF2B5EF4-FFF2-40B4-BE49-F238E27FC236}">
                <a16:creationId xmlns:a16="http://schemas.microsoft.com/office/drawing/2014/main" id="{8C65201A-00D9-5942-951B-ED14BF8FD1E9}"/>
              </a:ext>
            </a:extLst>
          </p:cNvPr>
          <p:cNvPicPr>
            <a:picLocks noChangeAspect="1"/>
          </p:cNvPicPr>
          <p:nvPr/>
        </p:nvPicPr>
        <p:blipFill rotWithShape="1">
          <a:blip r:embed="rId3">
            <a:extLst>
              <a:ext uri="{28A0092B-C50C-407E-A947-70E740481C1C}">
                <a14:useLocalDpi xmlns:a14="http://schemas.microsoft.com/office/drawing/2010/main" val="0"/>
              </a:ext>
            </a:extLst>
          </a:blip>
          <a:srcRect l="69013" t="-127" r="259" b="1921"/>
          <a:stretch/>
        </p:blipFill>
        <p:spPr>
          <a:xfrm>
            <a:off x="6516216" y="2832758"/>
            <a:ext cx="1983713" cy="1870628"/>
          </a:xfrm>
          <a:prstGeom prst="rect">
            <a:avLst/>
          </a:prstGeom>
          <a:ln w="19050">
            <a:solidFill>
              <a:schemeClr val="accent6">
                <a:lumMod val="75000"/>
              </a:schemeClr>
            </a:solidFill>
          </a:ln>
        </p:spPr>
      </p:pic>
      <p:sp>
        <p:nvSpPr>
          <p:cNvPr id="8" name="Rettangolo 7">
            <a:extLst>
              <a:ext uri="{FF2B5EF4-FFF2-40B4-BE49-F238E27FC236}">
                <a16:creationId xmlns:a16="http://schemas.microsoft.com/office/drawing/2014/main" id="{0203CCC2-A36D-1B47-B545-2494924DDD9D}"/>
              </a:ext>
            </a:extLst>
          </p:cNvPr>
          <p:cNvSpPr/>
          <p:nvPr/>
        </p:nvSpPr>
        <p:spPr>
          <a:xfrm rot="21234664">
            <a:off x="5004519" y="2980611"/>
            <a:ext cx="1336576"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sz="1400" dirty="0"/>
              <a:t>Accumulo di energia elastica</a:t>
            </a:r>
          </a:p>
        </p:txBody>
      </p:sp>
      <p:sp>
        <p:nvSpPr>
          <p:cNvPr id="9" name="Rettangolo 8">
            <a:extLst>
              <a:ext uri="{FF2B5EF4-FFF2-40B4-BE49-F238E27FC236}">
                <a16:creationId xmlns:a16="http://schemas.microsoft.com/office/drawing/2014/main" id="{AFBEEB54-1C08-F74B-8A34-0EC30399E0EE}"/>
              </a:ext>
            </a:extLst>
          </p:cNvPr>
          <p:cNvSpPr/>
          <p:nvPr/>
        </p:nvSpPr>
        <p:spPr>
          <a:xfrm rot="21109273">
            <a:off x="8096949" y="2966552"/>
            <a:ext cx="795531" cy="307777"/>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sz="1400" dirty="0"/>
              <a:t>Rottura</a:t>
            </a:r>
          </a:p>
        </p:txBody>
      </p:sp>
    </p:spTree>
    <p:extLst>
      <p:ext uri="{BB962C8B-B14F-4D97-AF65-F5344CB8AC3E}">
        <p14:creationId xmlns:p14="http://schemas.microsoft.com/office/powerpoint/2010/main" val="4262455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FA36677-41A2-434A-8EA7-C9DFEC773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069" y="2283718"/>
            <a:ext cx="4630328" cy="2636563"/>
          </a:xfrm>
          <a:prstGeom prst="rect">
            <a:avLst/>
          </a:prstGeom>
        </p:spPr>
      </p:pic>
      <p:sp>
        <p:nvSpPr>
          <p:cNvPr id="2" name="Titolo 1">
            <a:extLst>
              <a:ext uri="{FF2B5EF4-FFF2-40B4-BE49-F238E27FC236}">
                <a16:creationId xmlns:a16="http://schemas.microsoft.com/office/drawing/2014/main" id="{C8C2D9D4-F128-4C8D-9239-91EE8508A129}"/>
              </a:ext>
            </a:extLst>
          </p:cNvPr>
          <p:cNvSpPr>
            <a:spLocks noGrp="1"/>
          </p:cNvSpPr>
          <p:nvPr>
            <p:ph type="title"/>
          </p:nvPr>
        </p:nvSpPr>
        <p:spPr>
          <a:xfrm>
            <a:off x="0" y="123479"/>
            <a:ext cx="9144000" cy="864097"/>
          </a:xfrm>
        </p:spPr>
        <p:txBody>
          <a:bodyPr>
            <a:noAutofit/>
          </a:bodyPr>
          <a:lstStyle/>
          <a:p>
            <a:pPr lvl="0">
              <a:spcBef>
                <a:spcPct val="20000"/>
              </a:spcBef>
            </a:pPr>
            <a:r>
              <a:rPr lang="it-IT" sz="4000" b="1" dirty="0">
                <a:solidFill>
                  <a:schemeClr val="accent6">
                    <a:lumMod val="75000"/>
                  </a:schemeClr>
                </a:solidFill>
              </a:rPr>
              <a:t>Ipocentro ed epicentro</a:t>
            </a:r>
          </a:p>
        </p:txBody>
      </p:sp>
      <p:sp>
        <p:nvSpPr>
          <p:cNvPr id="3" name="Segnaposto contenuto 2">
            <a:extLst>
              <a:ext uri="{FF2B5EF4-FFF2-40B4-BE49-F238E27FC236}">
                <a16:creationId xmlns:a16="http://schemas.microsoft.com/office/drawing/2014/main" id="{79B48063-6A20-4FCE-BEDF-2BA8003A699E}"/>
              </a:ext>
            </a:extLst>
          </p:cNvPr>
          <p:cNvSpPr>
            <a:spLocks noGrp="1"/>
          </p:cNvSpPr>
          <p:nvPr>
            <p:ph idx="1"/>
          </p:nvPr>
        </p:nvSpPr>
        <p:spPr>
          <a:xfrm>
            <a:off x="611560" y="987574"/>
            <a:ext cx="8069986" cy="2952328"/>
          </a:xfrm>
        </p:spPr>
        <p:txBody>
          <a:bodyPr>
            <a:noAutofit/>
          </a:bodyPr>
          <a:lstStyle/>
          <a:p>
            <a:pPr marL="0" indent="0">
              <a:buNone/>
            </a:pPr>
            <a:r>
              <a:rPr lang="it-IT" sz="1600" dirty="0"/>
              <a:t>La zona in profondità in cui si genera il terremoto ed inizia la frattura della roccia si chiama </a:t>
            </a:r>
            <a:r>
              <a:rPr lang="it-IT" sz="1600" b="1" dirty="0">
                <a:solidFill>
                  <a:schemeClr val="accent6">
                    <a:lumMod val="75000"/>
                  </a:schemeClr>
                </a:solidFill>
              </a:rPr>
              <a:t>ipocentro</a:t>
            </a:r>
            <a:r>
              <a:rPr lang="it-IT" sz="1600" dirty="0"/>
              <a:t>. Il punto della superficie terrestre posto sulla verticale dell’ipocentro è detto </a:t>
            </a:r>
            <a:r>
              <a:rPr lang="it-IT" sz="1600" b="1" dirty="0">
                <a:solidFill>
                  <a:schemeClr val="accent6">
                    <a:lumMod val="75000"/>
                  </a:schemeClr>
                </a:solidFill>
              </a:rPr>
              <a:t>epicentro</a:t>
            </a:r>
            <a:r>
              <a:rPr lang="it-IT" sz="1600" dirty="0"/>
              <a:t> ed è il punto in cui la scossa si avverte maggiormente e dove quindi provoca i danni maggiori. </a:t>
            </a:r>
            <a:br>
              <a:rPr lang="it-IT" sz="1600" dirty="0"/>
            </a:br>
            <a:r>
              <a:rPr lang="it-IT" sz="1600" dirty="0"/>
              <a:t>Se l’ipocentro è oltre i 300 km di profondità, </a:t>
            </a:r>
            <a:br>
              <a:rPr lang="it-IT" sz="1600" dirty="0"/>
            </a:br>
            <a:r>
              <a:rPr lang="it-IT" sz="1600" dirty="0"/>
              <a:t>il terremoto si dice </a:t>
            </a:r>
            <a:r>
              <a:rPr lang="it-IT" sz="1600" b="1" dirty="0"/>
              <a:t>profondo</a:t>
            </a:r>
            <a:r>
              <a:rPr lang="it-IT" sz="1600" dirty="0"/>
              <a:t>, </a:t>
            </a:r>
            <a:r>
              <a:rPr lang="it-IT" sz="1600" b="1" dirty="0"/>
              <a:t>intermedio</a:t>
            </a:r>
            <a:r>
              <a:rPr lang="it-IT" sz="1600" dirty="0"/>
              <a:t> </a:t>
            </a:r>
            <a:br>
              <a:rPr lang="it-IT" sz="1600" dirty="0"/>
            </a:br>
            <a:r>
              <a:rPr lang="it-IT" sz="1600" dirty="0"/>
              <a:t>se tra i 300 e i 60 km e </a:t>
            </a:r>
            <a:r>
              <a:rPr lang="it-IT" sz="1600" b="1" dirty="0"/>
              <a:t>superficiale</a:t>
            </a:r>
            <a:r>
              <a:rPr lang="it-IT" sz="1600" dirty="0"/>
              <a:t> se a </a:t>
            </a:r>
            <a:br>
              <a:rPr lang="it-IT" sz="1600" dirty="0"/>
            </a:br>
            <a:r>
              <a:rPr lang="it-IT" sz="1600" dirty="0"/>
              <a:t>meno di 60 km di profondità. </a:t>
            </a:r>
            <a:br>
              <a:rPr lang="it-IT" sz="1600" dirty="0"/>
            </a:br>
            <a:r>
              <a:rPr lang="it-IT" sz="1600" dirty="0"/>
              <a:t>Gli ultimi sono i più disastrosi perché </a:t>
            </a:r>
            <a:br>
              <a:rPr lang="it-IT" sz="1600" dirty="0"/>
            </a:br>
            <a:r>
              <a:rPr lang="it-IT" sz="1600" dirty="0"/>
              <a:t>più vicini alla superficie e con maggiore </a:t>
            </a:r>
            <a:br>
              <a:rPr lang="it-IT" sz="1600" dirty="0"/>
            </a:br>
            <a:r>
              <a:rPr lang="it-IT" sz="1600" dirty="0"/>
              <a:t>energia distruttrice.</a:t>
            </a:r>
          </a:p>
          <a:p>
            <a:pPr marL="0" indent="0">
              <a:buNone/>
            </a:pPr>
            <a:endParaRPr lang="it-IT" sz="1800" dirty="0"/>
          </a:p>
        </p:txBody>
      </p:sp>
      <p:sp>
        <p:nvSpPr>
          <p:cNvPr id="4" name="Rettangolo 3">
            <a:extLst>
              <a:ext uri="{FF2B5EF4-FFF2-40B4-BE49-F238E27FC236}">
                <a16:creationId xmlns:a16="http://schemas.microsoft.com/office/drawing/2014/main" id="{A0BF2C62-7A65-428E-8A5B-6B6706BE2D47}"/>
              </a:ext>
            </a:extLst>
          </p:cNvPr>
          <p:cNvSpPr/>
          <p:nvPr/>
        </p:nvSpPr>
        <p:spPr>
          <a:xfrm>
            <a:off x="611560" y="4155924"/>
            <a:ext cx="7560840" cy="864096"/>
          </a:xfrm>
          <a:prstGeom prst="rect">
            <a:avLst/>
          </a:prstGeom>
        </p:spPr>
        <p:txBody>
          <a:bodyPr wrap="square">
            <a:spAutoFit/>
          </a:bodyPr>
          <a:lstStyle/>
          <a:p>
            <a:endParaRPr lang="it-IT" sz="2800" dirty="0">
              <a:solidFill>
                <a:srgbClr val="FF0000"/>
              </a:solidFill>
            </a:endParaRPr>
          </a:p>
        </p:txBody>
      </p:sp>
      <p:sp>
        <p:nvSpPr>
          <p:cNvPr id="5" name="Rettangolo 4">
            <a:extLst>
              <a:ext uri="{FF2B5EF4-FFF2-40B4-BE49-F238E27FC236}">
                <a16:creationId xmlns:a16="http://schemas.microsoft.com/office/drawing/2014/main" id="{4D71045B-CFEA-4B56-ADBA-55345185B4FE}"/>
              </a:ext>
            </a:extLst>
          </p:cNvPr>
          <p:cNvSpPr/>
          <p:nvPr/>
        </p:nvSpPr>
        <p:spPr>
          <a:xfrm flipV="1">
            <a:off x="1835696" y="3033413"/>
            <a:ext cx="4608512" cy="646331"/>
          </a:xfrm>
          <a:prstGeom prst="rect">
            <a:avLst/>
          </a:prstGeom>
        </p:spPr>
        <p:txBody>
          <a:bodyPr wrap="square">
            <a:spAutoFit/>
          </a:bodyPr>
          <a:lstStyle/>
          <a:p>
            <a:br>
              <a:rPr lang="it-IT" dirty="0"/>
            </a:br>
            <a:endParaRPr lang="it-IT" dirty="0"/>
          </a:p>
        </p:txBody>
      </p:sp>
      <p:pic>
        <p:nvPicPr>
          <p:cNvPr id="6" name="Immagine 47" descr="logo LATTES OK nero.jpg">
            <a:extLst>
              <a:ext uri="{FF2B5EF4-FFF2-40B4-BE49-F238E27FC236}">
                <a16:creationId xmlns:a16="http://schemas.microsoft.com/office/drawing/2014/main" id="{F22F28AC-C67E-F54A-9021-F9C7F5C0A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2F375277-44BA-4E49-B859-1994F2332B5D}"/>
              </a:ext>
            </a:extLst>
          </p:cNvPr>
          <p:cNvSpPr/>
          <p:nvPr/>
        </p:nvSpPr>
        <p:spPr>
          <a:xfrm>
            <a:off x="7056177" y="1924599"/>
            <a:ext cx="895758"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epicentro</a:t>
            </a:r>
            <a:endParaRPr lang="it-IT" sz="1400" dirty="0">
              <a:latin typeface="+mn-lt"/>
              <a:ea typeface="+mn-ea"/>
            </a:endParaRPr>
          </a:p>
        </p:txBody>
      </p:sp>
      <p:cxnSp>
        <p:nvCxnSpPr>
          <p:cNvPr id="10" name="Connettore 2 9">
            <a:extLst>
              <a:ext uri="{FF2B5EF4-FFF2-40B4-BE49-F238E27FC236}">
                <a16:creationId xmlns:a16="http://schemas.microsoft.com/office/drawing/2014/main" id="{2B1A2608-F29C-7248-A825-F889893CE2F5}"/>
              </a:ext>
            </a:extLst>
          </p:cNvPr>
          <p:cNvCxnSpPr>
            <a:cxnSpLocks/>
            <a:stCxn id="9" idx="2"/>
          </p:cNvCxnSpPr>
          <p:nvPr/>
        </p:nvCxnSpPr>
        <p:spPr>
          <a:xfrm>
            <a:off x="7504056" y="2232376"/>
            <a:ext cx="295640" cy="937023"/>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9511C249-7489-8A41-993F-9FFA234EA493}"/>
              </a:ext>
            </a:extLst>
          </p:cNvPr>
          <p:cNvSpPr/>
          <p:nvPr/>
        </p:nvSpPr>
        <p:spPr>
          <a:xfrm>
            <a:off x="5524655" y="2102737"/>
            <a:ext cx="1269899"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onde sismiche</a:t>
            </a:r>
            <a:endParaRPr lang="it-IT" sz="1400" dirty="0">
              <a:latin typeface="+mn-lt"/>
              <a:ea typeface="+mn-ea"/>
            </a:endParaRPr>
          </a:p>
        </p:txBody>
      </p:sp>
      <p:cxnSp>
        <p:nvCxnSpPr>
          <p:cNvPr id="14" name="Connettore 2 13">
            <a:extLst>
              <a:ext uri="{FF2B5EF4-FFF2-40B4-BE49-F238E27FC236}">
                <a16:creationId xmlns:a16="http://schemas.microsoft.com/office/drawing/2014/main" id="{6C781DB3-8398-A646-BCD8-8EBFE3582286}"/>
              </a:ext>
            </a:extLst>
          </p:cNvPr>
          <p:cNvCxnSpPr>
            <a:cxnSpLocks/>
            <a:stCxn id="13" idx="2"/>
          </p:cNvCxnSpPr>
          <p:nvPr/>
        </p:nvCxnSpPr>
        <p:spPr>
          <a:xfrm>
            <a:off x="6159605" y="2410514"/>
            <a:ext cx="1082828" cy="88705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4FF888C0-A133-604C-8B58-B9D79A0084CD}"/>
              </a:ext>
            </a:extLst>
          </p:cNvPr>
          <p:cNvSpPr/>
          <p:nvPr/>
        </p:nvSpPr>
        <p:spPr>
          <a:xfrm>
            <a:off x="2659447" y="3848147"/>
            <a:ext cx="1269899"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onde sismiche</a:t>
            </a:r>
            <a:endParaRPr lang="it-IT" sz="1400" dirty="0">
              <a:latin typeface="+mn-lt"/>
              <a:ea typeface="+mn-ea"/>
            </a:endParaRPr>
          </a:p>
        </p:txBody>
      </p:sp>
      <p:cxnSp>
        <p:nvCxnSpPr>
          <p:cNvPr id="21" name="Connettore 2 20">
            <a:extLst>
              <a:ext uri="{FF2B5EF4-FFF2-40B4-BE49-F238E27FC236}">
                <a16:creationId xmlns:a16="http://schemas.microsoft.com/office/drawing/2014/main" id="{7B541961-76CA-FB42-B089-2B4FC548F96C}"/>
              </a:ext>
            </a:extLst>
          </p:cNvPr>
          <p:cNvCxnSpPr>
            <a:cxnSpLocks/>
            <a:stCxn id="20" idx="3"/>
          </p:cNvCxnSpPr>
          <p:nvPr/>
        </p:nvCxnSpPr>
        <p:spPr>
          <a:xfrm flipV="1">
            <a:off x="3929346" y="3768970"/>
            <a:ext cx="3835807" cy="233066"/>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388A10EF-4A7B-4142-B495-01871415B10A}"/>
              </a:ext>
            </a:extLst>
          </p:cNvPr>
          <p:cNvCxnSpPr>
            <a:cxnSpLocks/>
            <a:stCxn id="30" idx="3"/>
          </p:cNvCxnSpPr>
          <p:nvPr/>
        </p:nvCxnSpPr>
        <p:spPr>
          <a:xfrm flipV="1">
            <a:off x="3893473" y="4066700"/>
            <a:ext cx="3871680" cy="516628"/>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ttangolo 29">
            <a:extLst>
              <a:ext uri="{FF2B5EF4-FFF2-40B4-BE49-F238E27FC236}">
                <a16:creationId xmlns:a16="http://schemas.microsoft.com/office/drawing/2014/main" id="{D2F2496B-3F77-2D44-9F2D-CF4D7DA630F9}"/>
              </a:ext>
            </a:extLst>
          </p:cNvPr>
          <p:cNvSpPr/>
          <p:nvPr/>
        </p:nvSpPr>
        <p:spPr>
          <a:xfrm>
            <a:off x="2991302" y="4429439"/>
            <a:ext cx="902171"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ipocentro</a:t>
            </a:r>
            <a:endParaRPr lang="it-IT" sz="1400" dirty="0">
              <a:latin typeface="+mn-lt"/>
              <a:ea typeface="+mn-ea"/>
            </a:endParaRPr>
          </a:p>
        </p:txBody>
      </p:sp>
    </p:spTree>
    <p:extLst>
      <p:ext uri="{BB962C8B-B14F-4D97-AF65-F5344CB8AC3E}">
        <p14:creationId xmlns:p14="http://schemas.microsoft.com/office/powerpoint/2010/main" val="2340351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F85D49-07E3-4588-8165-71FEBDCF5A96}"/>
              </a:ext>
            </a:extLst>
          </p:cNvPr>
          <p:cNvSpPr>
            <a:spLocks noGrp="1"/>
          </p:cNvSpPr>
          <p:nvPr>
            <p:ph type="title"/>
          </p:nvPr>
        </p:nvSpPr>
        <p:spPr>
          <a:xfrm>
            <a:off x="457200" y="123478"/>
            <a:ext cx="8229600" cy="857250"/>
          </a:xfrm>
        </p:spPr>
        <p:txBody>
          <a:bodyPr>
            <a:normAutofit/>
          </a:bodyPr>
          <a:lstStyle/>
          <a:p>
            <a:r>
              <a:rPr lang="it-IT" b="1" dirty="0">
                <a:solidFill>
                  <a:schemeClr val="accent6">
                    <a:lumMod val="75000"/>
                  </a:schemeClr>
                </a:solidFill>
              </a:rPr>
              <a:t>Le onde sismiche</a:t>
            </a:r>
          </a:p>
        </p:txBody>
      </p:sp>
      <p:sp>
        <p:nvSpPr>
          <p:cNvPr id="5" name="Segnaposto contenuto 4">
            <a:extLst>
              <a:ext uri="{FF2B5EF4-FFF2-40B4-BE49-F238E27FC236}">
                <a16:creationId xmlns:a16="http://schemas.microsoft.com/office/drawing/2014/main" id="{40B9D7D2-775D-40D1-8F29-1A52CF31A3E9}"/>
              </a:ext>
            </a:extLst>
          </p:cNvPr>
          <p:cNvSpPr>
            <a:spLocks noGrp="1"/>
          </p:cNvSpPr>
          <p:nvPr>
            <p:ph idx="1"/>
          </p:nvPr>
        </p:nvSpPr>
        <p:spPr>
          <a:xfrm>
            <a:off x="502140" y="1025400"/>
            <a:ext cx="8314129" cy="3816423"/>
          </a:xfrm>
        </p:spPr>
        <p:txBody>
          <a:bodyPr>
            <a:normAutofit/>
          </a:bodyPr>
          <a:lstStyle/>
          <a:p>
            <a:pPr marL="0" indent="0">
              <a:spcBef>
                <a:spcPts val="600"/>
              </a:spcBef>
              <a:buNone/>
            </a:pPr>
            <a:r>
              <a:rPr lang="it-IT" sz="1600" b="1" dirty="0">
                <a:solidFill>
                  <a:schemeClr val="accent6">
                    <a:lumMod val="75000"/>
                  </a:schemeClr>
                </a:solidFill>
              </a:rPr>
              <a:t>Onde longitudinali </a:t>
            </a:r>
            <a:r>
              <a:rPr lang="it-IT" sz="1600" dirty="0"/>
              <a:t>o </a:t>
            </a:r>
            <a:r>
              <a:rPr lang="it-IT" sz="1600" b="1" dirty="0">
                <a:solidFill>
                  <a:schemeClr val="accent6">
                    <a:lumMod val="75000"/>
                  </a:schemeClr>
                </a:solidFill>
              </a:rPr>
              <a:t>primarie</a:t>
            </a:r>
            <a:r>
              <a:rPr lang="it-IT" sz="1600" dirty="0"/>
              <a:t>. Provocano compressioni e dilatazioni e quindi aumenti e diminuzioni del volume dei liquidi o dei solidi che attraversano.</a:t>
            </a:r>
          </a:p>
          <a:p>
            <a:pPr marL="0" indent="0">
              <a:spcBef>
                <a:spcPts val="600"/>
              </a:spcBef>
              <a:buNone/>
            </a:pPr>
            <a:r>
              <a:rPr lang="it-IT" sz="1600" b="1" dirty="0">
                <a:solidFill>
                  <a:schemeClr val="accent6">
                    <a:lumMod val="75000"/>
                  </a:schemeClr>
                </a:solidFill>
              </a:rPr>
              <a:t>Onde</a:t>
            </a:r>
            <a:r>
              <a:rPr lang="it-IT" sz="1600" dirty="0">
                <a:solidFill>
                  <a:schemeClr val="accent6">
                    <a:lumMod val="75000"/>
                  </a:schemeClr>
                </a:solidFill>
              </a:rPr>
              <a:t> </a:t>
            </a:r>
            <a:r>
              <a:rPr lang="it-IT" sz="1600" b="1" dirty="0">
                <a:solidFill>
                  <a:schemeClr val="accent6">
                    <a:lumMod val="75000"/>
                  </a:schemeClr>
                </a:solidFill>
              </a:rPr>
              <a:t>trasversali</a:t>
            </a:r>
            <a:r>
              <a:rPr lang="it-IT" sz="1600" dirty="0">
                <a:solidFill>
                  <a:schemeClr val="accent6">
                    <a:lumMod val="75000"/>
                  </a:schemeClr>
                </a:solidFill>
              </a:rPr>
              <a:t> </a:t>
            </a:r>
            <a:r>
              <a:rPr lang="it-IT" sz="1600" dirty="0"/>
              <a:t>o </a:t>
            </a:r>
            <a:r>
              <a:rPr lang="it-IT" sz="1600" b="1" dirty="0">
                <a:solidFill>
                  <a:schemeClr val="accent6">
                    <a:lumMod val="75000"/>
                  </a:schemeClr>
                </a:solidFill>
              </a:rPr>
              <a:t>secondarie</a:t>
            </a:r>
            <a:r>
              <a:rPr lang="it-IT" sz="1600" dirty="0"/>
              <a:t>. Fanno vibrare le particelle attraversate in senso perpendicolare alla loro direzione, determinando cambiamenti di forma, e si propagano solo nei solidi.</a:t>
            </a:r>
          </a:p>
          <a:p>
            <a:pPr marL="0" indent="0">
              <a:buNone/>
            </a:pPr>
            <a:r>
              <a:rPr lang="it-IT" sz="1600" b="1" dirty="0">
                <a:solidFill>
                  <a:schemeClr val="accent6">
                    <a:lumMod val="75000"/>
                  </a:schemeClr>
                </a:solidFill>
              </a:rPr>
              <a:t>Onde superficiali</a:t>
            </a:r>
            <a:r>
              <a:rPr lang="it-IT" sz="1600" dirty="0"/>
              <a:t>.</a:t>
            </a:r>
            <a:r>
              <a:rPr lang="it-IT" sz="1600" b="1" dirty="0">
                <a:solidFill>
                  <a:srgbClr val="00B050"/>
                </a:solidFill>
              </a:rPr>
              <a:t> </a:t>
            </a:r>
            <a:r>
              <a:rPr lang="it-IT" sz="1600" dirty="0"/>
              <a:t>Si propagano solo negli strati più superficiali. Si dividono in </a:t>
            </a:r>
            <a:r>
              <a:rPr lang="it-IT" sz="1600" b="1" dirty="0"/>
              <a:t>onde di Rayleigh </a:t>
            </a:r>
            <a:r>
              <a:rPr lang="it-IT" sz="1600" dirty="0"/>
              <a:t>(</a:t>
            </a:r>
            <a:r>
              <a:rPr lang="it-IT" sz="1600" b="1" dirty="0"/>
              <a:t>R</a:t>
            </a:r>
            <a:r>
              <a:rPr lang="it-IT" sz="1600" dirty="0"/>
              <a:t>), </a:t>
            </a:r>
            <a:br>
              <a:rPr lang="it-IT" sz="1600" dirty="0"/>
            </a:br>
            <a:r>
              <a:rPr lang="it-IT" sz="1600" dirty="0"/>
              <a:t>che fanno vibrare il terreno con orbite ellittiche e inverse alla direzione dell’onda e </a:t>
            </a:r>
            <a:r>
              <a:rPr lang="it-IT" sz="1600" b="1" dirty="0"/>
              <a:t>onde di Love </a:t>
            </a:r>
            <a:r>
              <a:rPr lang="it-IT" sz="1600" dirty="0"/>
              <a:t>(</a:t>
            </a:r>
            <a:r>
              <a:rPr lang="it-IT" sz="1600" b="1" dirty="0"/>
              <a:t>L</a:t>
            </a:r>
            <a:r>
              <a:rPr lang="it-IT" sz="1600" dirty="0"/>
              <a:t>), che fanno vibrare il terreno orizzontalmente in modo trasversale alla direzione dell’onda. </a:t>
            </a:r>
          </a:p>
          <a:p>
            <a:pPr marL="0" indent="0">
              <a:spcBef>
                <a:spcPts val="0"/>
              </a:spcBef>
              <a:buNone/>
            </a:pPr>
            <a:r>
              <a:rPr lang="it-IT" sz="1600" dirty="0"/>
              <a:t>Le onde longitudinali e quelle trasversali sono </a:t>
            </a:r>
            <a:r>
              <a:rPr lang="it-IT" sz="1600" b="1" dirty="0"/>
              <a:t>onde sussultorie</a:t>
            </a:r>
            <a:r>
              <a:rPr lang="it-IT" sz="1600" dirty="0"/>
              <a:t>, mentre le onde superficiali sono </a:t>
            </a:r>
            <a:r>
              <a:rPr lang="it-IT" sz="1600" b="1" dirty="0"/>
              <a:t>ondulatorie</a:t>
            </a:r>
            <a:r>
              <a:rPr lang="it-IT" sz="1600" dirty="0"/>
              <a:t>.</a:t>
            </a:r>
          </a:p>
        </p:txBody>
      </p:sp>
      <p:pic>
        <p:nvPicPr>
          <p:cNvPr id="9" name="Immagine 47" descr="logo LATTES OK nero.jpg">
            <a:extLst>
              <a:ext uri="{FF2B5EF4-FFF2-40B4-BE49-F238E27FC236}">
                <a16:creationId xmlns:a16="http://schemas.microsoft.com/office/drawing/2014/main" id="{8AE2B86E-CFF4-5343-BD67-69DA621C5C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1A50F6EA-7C61-1A43-B9FD-BDCCCFDA6924}"/>
              </a:ext>
            </a:extLst>
          </p:cNvPr>
          <p:cNvPicPr>
            <a:picLocks noChangeAspect="1"/>
          </p:cNvPicPr>
          <p:nvPr/>
        </p:nvPicPr>
        <p:blipFill rotWithShape="1">
          <a:blip r:embed="rId3">
            <a:extLst>
              <a:ext uri="{28A0092B-C50C-407E-A947-70E740481C1C}">
                <a14:useLocalDpi xmlns:a14="http://schemas.microsoft.com/office/drawing/2010/main" val="0"/>
              </a:ext>
            </a:extLst>
          </a:blip>
          <a:srcRect t="984" b="55936"/>
          <a:stretch/>
        </p:blipFill>
        <p:spPr>
          <a:xfrm>
            <a:off x="502141" y="3521612"/>
            <a:ext cx="3987858" cy="1042921"/>
          </a:xfrm>
          <a:prstGeom prst="rect">
            <a:avLst/>
          </a:prstGeom>
        </p:spPr>
      </p:pic>
      <p:pic>
        <p:nvPicPr>
          <p:cNvPr id="10" name="Immagine 9">
            <a:extLst>
              <a:ext uri="{FF2B5EF4-FFF2-40B4-BE49-F238E27FC236}">
                <a16:creationId xmlns:a16="http://schemas.microsoft.com/office/drawing/2014/main" id="{7943C945-3AFB-1E41-8481-687B8D9039C7}"/>
              </a:ext>
            </a:extLst>
          </p:cNvPr>
          <p:cNvPicPr>
            <a:picLocks noChangeAspect="1"/>
          </p:cNvPicPr>
          <p:nvPr/>
        </p:nvPicPr>
        <p:blipFill rotWithShape="1">
          <a:blip r:embed="rId3">
            <a:extLst>
              <a:ext uri="{28A0092B-C50C-407E-A947-70E740481C1C}">
                <a14:useLocalDpi xmlns:a14="http://schemas.microsoft.com/office/drawing/2010/main" val="0"/>
              </a:ext>
            </a:extLst>
          </a:blip>
          <a:srcRect l="835" t="53945" r="-835" b="2975"/>
          <a:stretch/>
        </p:blipFill>
        <p:spPr>
          <a:xfrm>
            <a:off x="4828412" y="3435846"/>
            <a:ext cx="3987858" cy="1042921"/>
          </a:xfrm>
          <a:prstGeom prst="rect">
            <a:avLst/>
          </a:prstGeom>
        </p:spPr>
      </p:pic>
      <p:sp>
        <p:nvSpPr>
          <p:cNvPr id="11" name="Rettangolo 10">
            <a:extLst>
              <a:ext uri="{FF2B5EF4-FFF2-40B4-BE49-F238E27FC236}">
                <a16:creationId xmlns:a16="http://schemas.microsoft.com/office/drawing/2014/main" id="{0B500929-CB1E-4F41-B3C7-44A6AC5D0822}"/>
              </a:ext>
            </a:extLst>
          </p:cNvPr>
          <p:cNvSpPr/>
          <p:nvPr/>
        </p:nvSpPr>
        <p:spPr>
          <a:xfrm>
            <a:off x="799683" y="4546326"/>
            <a:ext cx="1539668" cy="307777"/>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sz="1400" dirty="0"/>
              <a:t>Onde longitudinali</a:t>
            </a:r>
          </a:p>
        </p:txBody>
      </p:sp>
      <p:sp>
        <p:nvSpPr>
          <p:cNvPr id="12" name="Rettangolo 11">
            <a:extLst>
              <a:ext uri="{FF2B5EF4-FFF2-40B4-BE49-F238E27FC236}">
                <a16:creationId xmlns:a16="http://schemas.microsoft.com/office/drawing/2014/main" id="{1436C0DD-E95A-D746-92B8-F5500005CC4A}"/>
              </a:ext>
            </a:extLst>
          </p:cNvPr>
          <p:cNvSpPr/>
          <p:nvPr/>
        </p:nvSpPr>
        <p:spPr>
          <a:xfrm>
            <a:off x="2605634" y="4546326"/>
            <a:ext cx="1539668" cy="307777"/>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sz="1400" dirty="0"/>
              <a:t>Onde trasversali</a:t>
            </a:r>
          </a:p>
        </p:txBody>
      </p:sp>
      <p:sp>
        <p:nvSpPr>
          <p:cNvPr id="13" name="Rettangolo 12">
            <a:extLst>
              <a:ext uri="{FF2B5EF4-FFF2-40B4-BE49-F238E27FC236}">
                <a16:creationId xmlns:a16="http://schemas.microsoft.com/office/drawing/2014/main" id="{AFD5C3D6-FE5A-9444-8AA5-F650A9896CCF}"/>
              </a:ext>
            </a:extLst>
          </p:cNvPr>
          <p:cNvSpPr/>
          <p:nvPr/>
        </p:nvSpPr>
        <p:spPr>
          <a:xfrm>
            <a:off x="4998700" y="4546326"/>
            <a:ext cx="1157476" cy="307777"/>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sz="1400" dirty="0"/>
              <a:t>Onde </a:t>
            </a:r>
            <a:r>
              <a:rPr lang="it-IT" sz="1400" dirty="0" err="1"/>
              <a:t>R</a:t>
            </a:r>
            <a:endParaRPr lang="it-IT" sz="1400" dirty="0"/>
          </a:p>
        </p:txBody>
      </p:sp>
      <p:sp>
        <p:nvSpPr>
          <p:cNvPr id="14" name="Rettangolo 13">
            <a:extLst>
              <a:ext uri="{FF2B5EF4-FFF2-40B4-BE49-F238E27FC236}">
                <a16:creationId xmlns:a16="http://schemas.microsoft.com/office/drawing/2014/main" id="{ABB3EBB0-628E-244E-A9D4-292E695FD1DE}"/>
              </a:ext>
            </a:extLst>
          </p:cNvPr>
          <p:cNvSpPr/>
          <p:nvPr/>
        </p:nvSpPr>
        <p:spPr>
          <a:xfrm>
            <a:off x="7136725" y="4546326"/>
            <a:ext cx="1157476" cy="307777"/>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sz="1400" dirty="0"/>
              <a:t>Onde L</a:t>
            </a:r>
          </a:p>
        </p:txBody>
      </p:sp>
    </p:spTree>
    <p:extLst>
      <p:ext uri="{BB962C8B-B14F-4D97-AF65-F5344CB8AC3E}">
        <p14:creationId xmlns:p14="http://schemas.microsoft.com/office/powerpoint/2010/main" val="322637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C1AC29-5E48-4DB3-97D5-FF6F6CEE0825}"/>
              </a:ext>
            </a:extLst>
          </p:cNvPr>
          <p:cNvSpPr>
            <a:spLocks noGrp="1"/>
          </p:cNvSpPr>
          <p:nvPr>
            <p:ph type="title"/>
          </p:nvPr>
        </p:nvSpPr>
        <p:spPr>
          <a:xfrm>
            <a:off x="457200" y="243684"/>
            <a:ext cx="8229600" cy="648072"/>
          </a:xfrm>
        </p:spPr>
        <p:txBody>
          <a:bodyPr>
            <a:noAutofit/>
          </a:bodyPr>
          <a:lstStyle/>
          <a:p>
            <a:r>
              <a:rPr lang="it-IT" sz="4000" b="1" dirty="0">
                <a:solidFill>
                  <a:schemeClr val="accent6">
                    <a:lumMod val="75000"/>
                  </a:schemeClr>
                </a:solidFill>
              </a:rPr>
              <a:t>L’intensità dei terremoti</a:t>
            </a:r>
          </a:p>
        </p:txBody>
      </p:sp>
      <p:sp>
        <p:nvSpPr>
          <p:cNvPr id="3" name="Segnaposto contenuto 2">
            <a:extLst>
              <a:ext uri="{FF2B5EF4-FFF2-40B4-BE49-F238E27FC236}">
                <a16:creationId xmlns:a16="http://schemas.microsoft.com/office/drawing/2014/main" id="{08ECDCE4-0A3F-4BCE-9769-368CE411EF96}"/>
              </a:ext>
            </a:extLst>
          </p:cNvPr>
          <p:cNvSpPr>
            <a:spLocks noGrp="1"/>
          </p:cNvSpPr>
          <p:nvPr>
            <p:ph idx="1"/>
          </p:nvPr>
        </p:nvSpPr>
        <p:spPr>
          <a:xfrm>
            <a:off x="533400" y="987574"/>
            <a:ext cx="8071048" cy="2376264"/>
          </a:xfrm>
        </p:spPr>
        <p:txBody>
          <a:bodyPr>
            <a:noAutofit/>
          </a:bodyPr>
          <a:lstStyle/>
          <a:p>
            <a:pPr marL="0" indent="0">
              <a:buNone/>
            </a:pPr>
            <a:r>
              <a:rPr lang="it-IT" sz="1600" dirty="0"/>
              <a:t>L’intensità di un terremoto è misurata in </a:t>
            </a:r>
            <a:r>
              <a:rPr lang="it-IT" sz="1600" b="1" dirty="0"/>
              <a:t>scale</a:t>
            </a:r>
            <a:r>
              <a:rPr lang="it-IT" sz="1600" dirty="0"/>
              <a:t> </a:t>
            </a:r>
            <a:r>
              <a:rPr lang="it-IT" sz="1600" b="1" dirty="0"/>
              <a:t>sismiche</a:t>
            </a:r>
            <a:r>
              <a:rPr lang="it-IT" sz="1600" dirty="0"/>
              <a:t>. La </a:t>
            </a:r>
            <a:r>
              <a:rPr lang="it-IT" sz="1600" b="1" dirty="0">
                <a:solidFill>
                  <a:schemeClr val="accent6">
                    <a:lumMod val="75000"/>
                  </a:schemeClr>
                </a:solidFill>
              </a:rPr>
              <a:t>scala Mercalli</a:t>
            </a:r>
            <a:r>
              <a:rPr lang="it-IT" sz="1600" dirty="0"/>
              <a:t>, proposta dallo scienziato Giuseppe Mercalli nel 1902 e poi modificata da A. </a:t>
            </a:r>
            <a:r>
              <a:rPr lang="it-IT" sz="1600" dirty="0" err="1"/>
              <a:t>Cancani</a:t>
            </a:r>
            <a:r>
              <a:rPr lang="it-IT" sz="1600" dirty="0"/>
              <a:t> e A. </a:t>
            </a:r>
            <a:r>
              <a:rPr lang="it-IT" sz="1600" dirty="0" err="1"/>
              <a:t>Sieberg</a:t>
            </a:r>
            <a:r>
              <a:rPr lang="it-IT" sz="1600" dirty="0"/>
              <a:t>, chiamata quindi anche </a:t>
            </a:r>
            <a:r>
              <a:rPr lang="it-IT" sz="1600" b="1" dirty="0">
                <a:solidFill>
                  <a:schemeClr val="accent6">
                    <a:lumMod val="75000"/>
                  </a:schemeClr>
                </a:solidFill>
              </a:rPr>
              <a:t>scala MCS</a:t>
            </a:r>
            <a:r>
              <a:rPr lang="it-IT" sz="1600" dirty="0"/>
              <a:t>, è la prima ad essere utilizzata. È suddivisa in 12 gradi e misura gli effetti distruttivi sulle costruzioni e sui paesaggi. </a:t>
            </a:r>
            <a:br>
              <a:rPr lang="it-IT" sz="1600" dirty="0"/>
            </a:br>
            <a:r>
              <a:rPr lang="it-IT" sz="1600" dirty="0"/>
              <a:t>La </a:t>
            </a:r>
            <a:r>
              <a:rPr lang="it-IT" sz="1600" b="1" dirty="0">
                <a:solidFill>
                  <a:schemeClr val="accent6">
                    <a:lumMod val="75000"/>
                  </a:schemeClr>
                </a:solidFill>
              </a:rPr>
              <a:t>scala</a:t>
            </a:r>
            <a:r>
              <a:rPr lang="it-IT" sz="1600" dirty="0">
                <a:solidFill>
                  <a:schemeClr val="accent6">
                    <a:lumMod val="75000"/>
                  </a:schemeClr>
                </a:solidFill>
              </a:rPr>
              <a:t> </a:t>
            </a:r>
            <a:r>
              <a:rPr lang="it-IT" sz="1600" b="1" dirty="0">
                <a:solidFill>
                  <a:schemeClr val="accent6">
                    <a:lumMod val="75000"/>
                  </a:schemeClr>
                </a:solidFill>
              </a:rPr>
              <a:t>Richter</a:t>
            </a:r>
            <a:r>
              <a:rPr lang="it-IT" sz="1600" dirty="0"/>
              <a:t>, dello scienziato C.F. Richter, </a:t>
            </a:r>
            <a:br>
              <a:rPr lang="it-IT" sz="1600" dirty="0"/>
            </a:br>
            <a:r>
              <a:rPr lang="it-IT" sz="1600" dirty="0"/>
              <a:t>suddivisa in 9 gradi, misura la magnitudo </a:t>
            </a:r>
            <a:br>
              <a:rPr lang="it-IT" sz="1600" dirty="0"/>
            </a:br>
            <a:r>
              <a:rPr lang="it-IT" sz="1600" dirty="0"/>
              <a:t>del terremoto, la quantità cioè di energia </a:t>
            </a:r>
            <a:br>
              <a:rPr lang="it-IT" sz="1600" dirty="0"/>
            </a:br>
            <a:r>
              <a:rPr lang="it-IT" sz="1600" dirty="0"/>
              <a:t>liberata nel suo epicentro.</a:t>
            </a:r>
          </a:p>
        </p:txBody>
      </p:sp>
      <p:pic>
        <p:nvPicPr>
          <p:cNvPr id="5" name="Immagine 47" descr="logo LATTES OK nero.jpg">
            <a:extLst>
              <a:ext uri="{FF2B5EF4-FFF2-40B4-BE49-F238E27FC236}">
                <a16:creationId xmlns:a16="http://schemas.microsoft.com/office/drawing/2014/main" id="{F6248CA6-32EF-054E-ABB5-22CCAF5F77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4D99886E-3DF9-8549-B021-4EE67637C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924" y="2105102"/>
            <a:ext cx="4257894" cy="28152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ttangolo 7">
            <a:extLst>
              <a:ext uri="{FF2B5EF4-FFF2-40B4-BE49-F238E27FC236}">
                <a16:creationId xmlns:a16="http://schemas.microsoft.com/office/drawing/2014/main" id="{AE60CF57-C289-A34A-B4A4-EB11680554BC}"/>
              </a:ext>
            </a:extLst>
          </p:cNvPr>
          <p:cNvSpPr/>
          <p:nvPr/>
        </p:nvSpPr>
        <p:spPr>
          <a:xfrm rot="21369642">
            <a:off x="2210422" y="3712095"/>
            <a:ext cx="2521820"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sz="1400" dirty="0"/>
              <a:t>Gli effetti del terremoto avvenuto in Giappone nel 2011.</a:t>
            </a:r>
          </a:p>
        </p:txBody>
      </p:sp>
    </p:spTree>
    <p:extLst>
      <p:ext uri="{BB962C8B-B14F-4D97-AF65-F5344CB8AC3E}">
        <p14:creationId xmlns:p14="http://schemas.microsoft.com/office/powerpoint/2010/main" val="2665283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5A0B4-9891-4B6B-A52D-8CDA70131BD0}"/>
              </a:ext>
            </a:extLst>
          </p:cNvPr>
          <p:cNvSpPr>
            <a:spLocks noGrp="1"/>
          </p:cNvSpPr>
          <p:nvPr>
            <p:ph type="title"/>
          </p:nvPr>
        </p:nvSpPr>
        <p:spPr/>
        <p:txBody>
          <a:bodyPr>
            <a:normAutofit/>
          </a:bodyPr>
          <a:lstStyle/>
          <a:p>
            <a:r>
              <a:rPr lang="it-IT" sz="4000" b="1" dirty="0">
                <a:solidFill>
                  <a:schemeClr val="accent6">
                    <a:lumMod val="75000"/>
                  </a:schemeClr>
                </a:solidFill>
              </a:rPr>
              <a:t>I maremoti</a:t>
            </a:r>
          </a:p>
        </p:txBody>
      </p:sp>
      <p:sp>
        <p:nvSpPr>
          <p:cNvPr id="3" name="Segnaposto contenuto 2">
            <a:extLst>
              <a:ext uri="{FF2B5EF4-FFF2-40B4-BE49-F238E27FC236}">
                <a16:creationId xmlns:a16="http://schemas.microsoft.com/office/drawing/2014/main" id="{775F299D-4E36-4F8A-BEA9-D7F8FDD2E163}"/>
              </a:ext>
            </a:extLst>
          </p:cNvPr>
          <p:cNvSpPr>
            <a:spLocks noGrp="1"/>
          </p:cNvSpPr>
          <p:nvPr>
            <p:ph idx="1"/>
          </p:nvPr>
        </p:nvSpPr>
        <p:spPr>
          <a:xfrm>
            <a:off x="755576" y="1131590"/>
            <a:ext cx="7848872" cy="1944216"/>
          </a:xfrm>
        </p:spPr>
        <p:txBody>
          <a:bodyPr>
            <a:normAutofit/>
          </a:bodyPr>
          <a:lstStyle/>
          <a:p>
            <a:pPr marL="0" indent="0">
              <a:buNone/>
            </a:pPr>
            <a:r>
              <a:rPr lang="it-IT" sz="1600" dirty="0"/>
              <a:t>Quando l’epicentro del terremoto si trova sul fondale marino, le vibrazioni provocano onde che si propagano a velocità elevatissime fino a raggiungere la costa dove si infrangono raggiungendo altezze anche di 30 metri, provocando ingenti danni. </a:t>
            </a:r>
            <a:br>
              <a:rPr lang="it-IT" sz="1600" dirty="0"/>
            </a:br>
            <a:r>
              <a:rPr lang="it-IT" sz="1600" dirty="0"/>
              <a:t>Sono frequenti sulle coste del Pacifico. </a:t>
            </a:r>
            <a:br>
              <a:rPr lang="it-IT" sz="1600" dirty="0"/>
            </a:br>
            <a:r>
              <a:rPr lang="it-IT" sz="1600" dirty="0"/>
              <a:t>In Giappone vengono chiamati </a:t>
            </a:r>
            <a:r>
              <a:rPr lang="it-IT" sz="1600" b="1" dirty="0">
                <a:solidFill>
                  <a:schemeClr val="accent6">
                    <a:lumMod val="75000"/>
                  </a:schemeClr>
                </a:solidFill>
              </a:rPr>
              <a:t>tsunami</a:t>
            </a:r>
            <a:r>
              <a:rPr lang="it-IT" sz="1600" dirty="0"/>
              <a:t>, </a:t>
            </a:r>
            <a:br>
              <a:rPr lang="it-IT" sz="1600" dirty="0"/>
            </a:br>
            <a:r>
              <a:rPr lang="it-IT" sz="1600" dirty="0"/>
              <a:t>cioè ‘’onda del </a:t>
            </a:r>
            <a:r>
              <a:rPr lang="it-IT" sz="1600" dirty="0" err="1"/>
              <a:t>porto’</a:t>
            </a:r>
            <a:r>
              <a:rPr lang="it-IT" sz="1600" dirty="0"/>
              <a:t>’.</a:t>
            </a:r>
          </a:p>
        </p:txBody>
      </p:sp>
      <p:pic>
        <p:nvPicPr>
          <p:cNvPr id="4" name="Immagine 47" descr="logo LATTES OK nero.jpg">
            <a:extLst>
              <a:ext uri="{FF2B5EF4-FFF2-40B4-BE49-F238E27FC236}">
                <a16:creationId xmlns:a16="http://schemas.microsoft.com/office/drawing/2014/main" id="{3E0EA327-6AE4-1E4E-BF59-F65E34D9B3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B07D02DC-98BC-4246-AE92-960212FC9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066" y="2107770"/>
            <a:ext cx="4241170" cy="27036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135A9E03-6CCD-464A-9337-D233EFDD492C}"/>
              </a:ext>
            </a:extLst>
          </p:cNvPr>
          <p:cNvSpPr/>
          <p:nvPr/>
        </p:nvSpPr>
        <p:spPr>
          <a:xfrm rot="21369642">
            <a:off x="2048058" y="4144484"/>
            <a:ext cx="2509886" cy="307777"/>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sz="1400" dirty="0"/>
              <a:t>Tsunami in Giappone nel 2011.</a:t>
            </a:r>
          </a:p>
        </p:txBody>
      </p:sp>
    </p:spTree>
    <p:extLst>
      <p:ext uri="{BB962C8B-B14F-4D97-AF65-F5344CB8AC3E}">
        <p14:creationId xmlns:p14="http://schemas.microsoft.com/office/powerpoint/2010/main" val="2258828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75D172-2363-4018-AFE8-07C4A824946E}"/>
              </a:ext>
            </a:extLst>
          </p:cNvPr>
          <p:cNvSpPr>
            <a:spLocks noGrp="1"/>
          </p:cNvSpPr>
          <p:nvPr>
            <p:ph type="title"/>
          </p:nvPr>
        </p:nvSpPr>
        <p:spPr>
          <a:xfrm>
            <a:off x="0" y="123478"/>
            <a:ext cx="9144000" cy="857250"/>
          </a:xfrm>
        </p:spPr>
        <p:txBody>
          <a:bodyPr>
            <a:noAutofit/>
          </a:bodyPr>
          <a:lstStyle/>
          <a:p>
            <a:r>
              <a:rPr lang="it-IT" sz="3200" b="1" spc="-150" dirty="0">
                <a:solidFill>
                  <a:schemeClr val="accent6">
                    <a:lumMod val="75000"/>
                  </a:schemeClr>
                </a:solidFill>
              </a:rPr>
              <a:t>La distribuzione dei vulcani e dei terremoti sulla Terra</a:t>
            </a:r>
          </a:p>
        </p:txBody>
      </p:sp>
      <p:sp>
        <p:nvSpPr>
          <p:cNvPr id="3" name="Segnaposto contenuto 2">
            <a:extLst>
              <a:ext uri="{FF2B5EF4-FFF2-40B4-BE49-F238E27FC236}">
                <a16:creationId xmlns:a16="http://schemas.microsoft.com/office/drawing/2014/main" id="{91D21693-2F47-45DE-BBEC-59F7B4A31DCC}"/>
              </a:ext>
            </a:extLst>
          </p:cNvPr>
          <p:cNvSpPr>
            <a:spLocks noGrp="1"/>
          </p:cNvSpPr>
          <p:nvPr>
            <p:ph idx="1"/>
          </p:nvPr>
        </p:nvSpPr>
        <p:spPr>
          <a:xfrm>
            <a:off x="457200" y="987573"/>
            <a:ext cx="2818656" cy="3600301"/>
          </a:xfrm>
        </p:spPr>
        <p:txBody>
          <a:bodyPr>
            <a:noAutofit/>
          </a:bodyPr>
          <a:lstStyle/>
          <a:p>
            <a:pPr marL="0" indent="0">
              <a:buNone/>
            </a:pPr>
            <a:r>
              <a:rPr lang="it-IT" sz="1600" dirty="0"/>
              <a:t>Sulla Terra sono presenti circa 500 vulcani attivi. La zona con la più alta concentrazione di vulcani è quella lungo l’oceano Pacifico, la parte occidentale delle Americhe, quella orientale dell’Asia fino al Giappone e le Filippine che prende il nome di </a:t>
            </a:r>
            <a:r>
              <a:rPr lang="it-IT" sz="1600" b="1" dirty="0"/>
              <a:t>Cintura</a:t>
            </a:r>
            <a:r>
              <a:rPr lang="it-IT" sz="1600" dirty="0"/>
              <a:t> </a:t>
            </a:r>
            <a:r>
              <a:rPr lang="it-IT" sz="1600" b="1" dirty="0"/>
              <a:t>di</a:t>
            </a:r>
            <a:r>
              <a:rPr lang="it-IT" sz="1600" dirty="0"/>
              <a:t> </a:t>
            </a:r>
            <a:r>
              <a:rPr lang="it-IT" sz="1600" b="1" dirty="0"/>
              <a:t>fuoco</a:t>
            </a:r>
            <a:r>
              <a:rPr lang="it-IT" sz="1600" dirty="0"/>
              <a:t>. Altre zone ricche di vulcani sono le dorsali oceaniche e alcune zone continentali come l’Africa orientale.</a:t>
            </a:r>
          </a:p>
        </p:txBody>
      </p:sp>
      <p:pic>
        <p:nvPicPr>
          <p:cNvPr id="4" name="Immagine 47" descr="logo LATTES OK nero.jpg">
            <a:extLst>
              <a:ext uri="{FF2B5EF4-FFF2-40B4-BE49-F238E27FC236}">
                <a16:creationId xmlns:a16="http://schemas.microsoft.com/office/drawing/2014/main" id="{094B272A-69F7-7A4D-BCF0-23B7E901DF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FFA17111-51F2-6449-8B12-B3AEC5BD6ABC}"/>
              </a:ext>
            </a:extLst>
          </p:cNvPr>
          <p:cNvPicPr>
            <a:picLocks noChangeAspect="1"/>
          </p:cNvPicPr>
          <p:nvPr/>
        </p:nvPicPr>
        <p:blipFill rotWithShape="1">
          <a:blip r:embed="rId3">
            <a:extLst>
              <a:ext uri="{28A0092B-C50C-407E-A947-70E740481C1C}">
                <a14:useLocalDpi xmlns:a14="http://schemas.microsoft.com/office/drawing/2010/main" val="0"/>
              </a:ext>
            </a:extLst>
          </a:blip>
          <a:srcRect r="7825"/>
          <a:stretch/>
        </p:blipFill>
        <p:spPr>
          <a:xfrm>
            <a:off x="3347864" y="1131590"/>
            <a:ext cx="5445675" cy="3097182"/>
          </a:xfrm>
          <a:prstGeom prst="rect">
            <a:avLst/>
          </a:prstGeom>
          <a:ln w="28575">
            <a:solidFill>
              <a:schemeClr val="accent6">
                <a:lumMod val="75000"/>
              </a:schemeClr>
            </a:solidFill>
          </a:ln>
        </p:spPr>
      </p:pic>
      <p:pic>
        <p:nvPicPr>
          <p:cNvPr id="8" name="Immagine 7">
            <a:extLst>
              <a:ext uri="{FF2B5EF4-FFF2-40B4-BE49-F238E27FC236}">
                <a16:creationId xmlns:a16="http://schemas.microsoft.com/office/drawing/2014/main" id="{7F9A79DC-1B77-8646-97C8-724A955DC819}"/>
              </a:ext>
            </a:extLst>
          </p:cNvPr>
          <p:cNvPicPr>
            <a:picLocks noChangeAspect="1"/>
          </p:cNvPicPr>
          <p:nvPr/>
        </p:nvPicPr>
        <p:blipFill rotWithShape="1">
          <a:blip r:embed="rId4">
            <a:extLst>
              <a:ext uri="{28A0092B-C50C-407E-A947-70E740481C1C}">
                <a14:useLocalDpi xmlns:a14="http://schemas.microsoft.com/office/drawing/2010/main" val="0"/>
              </a:ext>
            </a:extLst>
          </a:blip>
          <a:srcRect l="-7080" t="-14593" r="-7709" b="-15459"/>
          <a:stretch/>
        </p:blipFill>
        <p:spPr>
          <a:xfrm>
            <a:off x="3683829" y="4026571"/>
            <a:ext cx="2376266" cy="710208"/>
          </a:xfrm>
          <a:prstGeom prst="rect">
            <a:avLst/>
          </a:prstGeom>
          <a:solidFill>
            <a:schemeClr val="bg1"/>
          </a:solidFill>
          <a:ln w="28575">
            <a:solidFill>
              <a:schemeClr val="accent6">
                <a:lumMod val="75000"/>
              </a:schemeClr>
            </a:solidFill>
          </a:ln>
        </p:spPr>
      </p:pic>
    </p:spTree>
    <p:extLst>
      <p:ext uri="{BB962C8B-B14F-4D97-AF65-F5344CB8AC3E}">
        <p14:creationId xmlns:p14="http://schemas.microsoft.com/office/powerpoint/2010/main" val="66473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0309E629-E105-4843-9CCB-2177EAF7D607}"/>
              </a:ext>
            </a:extLst>
          </p:cNvPr>
          <p:cNvSpPr>
            <a:spLocks noGrp="1"/>
          </p:cNvSpPr>
          <p:nvPr>
            <p:ph type="title"/>
          </p:nvPr>
        </p:nvSpPr>
        <p:spPr>
          <a:xfrm>
            <a:off x="457200" y="205979"/>
            <a:ext cx="8229600" cy="857250"/>
          </a:xfrm>
        </p:spPr>
        <p:txBody>
          <a:bodyPr>
            <a:normAutofit/>
          </a:bodyPr>
          <a:lstStyle/>
          <a:p>
            <a:r>
              <a:rPr lang="it-IT" sz="4000" b="1" dirty="0">
                <a:solidFill>
                  <a:schemeClr val="accent6">
                    <a:lumMod val="75000"/>
                  </a:schemeClr>
                </a:solidFill>
              </a:rPr>
              <a:t>Vulcani e terremoti</a:t>
            </a:r>
          </a:p>
        </p:txBody>
      </p:sp>
      <p:sp>
        <p:nvSpPr>
          <p:cNvPr id="5" name="Sottotitolo 2">
            <a:extLst>
              <a:ext uri="{FF2B5EF4-FFF2-40B4-BE49-F238E27FC236}">
                <a16:creationId xmlns:a16="http://schemas.microsoft.com/office/drawing/2014/main" id="{3919D79B-A882-5348-93BE-E3D8D8F03E57}"/>
              </a:ext>
            </a:extLst>
          </p:cNvPr>
          <p:cNvSpPr>
            <a:spLocks noGrp="1"/>
          </p:cNvSpPr>
          <p:nvPr>
            <p:ph idx="1"/>
          </p:nvPr>
        </p:nvSpPr>
        <p:spPr>
          <a:xfrm>
            <a:off x="876953" y="1200151"/>
            <a:ext cx="7583480" cy="3394472"/>
          </a:xfrm>
        </p:spPr>
        <p:txBody>
          <a:bodyPr>
            <a:normAutofit/>
          </a:bodyPr>
          <a:lstStyle/>
          <a:p>
            <a:pPr marL="0" indent="0" algn="l">
              <a:buNone/>
            </a:pPr>
            <a:r>
              <a:rPr lang="it-IT" sz="1800" dirty="0">
                <a:solidFill>
                  <a:schemeClr val="tx1"/>
                </a:solidFill>
              </a:rPr>
              <a:t>I vulcani e i terremoti sono conseguenza dei movimenti della crosta terrestre. </a:t>
            </a:r>
          </a:p>
          <a:p>
            <a:pPr marL="0" indent="0" algn="l">
              <a:buNone/>
            </a:pPr>
            <a:r>
              <a:rPr lang="it-IT" sz="1800" dirty="0"/>
              <a:t>Il </a:t>
            </a:r>
            <a:r>
              <a:rPr lang="it-IT" sz="1800" b="1" dirty="0">
                <a:solidFill>
                  <a:schemeClr val="accent6">
                    <a:lumMod val="75000"/>
                  </a:schemeClr>
                </a:solidFill>
              </a:rPr>
              <a:t>vulcano</a:t>
            </a:r>
            <a:r>
              <a:rPr lang="it-IT" sz="1800" dirty="0"/>
              <a:t> è una spaccatura della crosta terrestre attraverso cui esce il magma, in forma di cenere, lava e lapilli.</a:t>
            </a:r>
          </a:p>
          <a:p>
            <a:pPr marL="0" indent="0" algn="l">
              <a:buNone/>
            </a:pPr>
            <a:r>
              <a:rPr lang="it-IT" sz="1800" dirty="0"/>
              <a:t>I </a:t>
            </a:r>
            <a:r>
              <a:rPr lang="it-IT" sz="1800" b="1" dirty="0">
                <a:solidFill>
                  <a:schemeClr val="accent6">
                    <a:lumMod val="75000"/>
                  </a:schemeClr>
                </a:solidFill>
              </a:rPr>
              <a:t>terremoti</a:t>
            </a:r>
            <a:r>
              <a:rPr lang="it-IT" sz="1800" dirty="0"/>
              <a:t> sono violenti movimenti della superficie terrestre che provocano onde sismiche. </a:t>
            </a:r>
            <a:endParaRPr lang="it-IT" sz="1800" dirty="0">
              <a:solidFill>
                <a:schemeClr val="tx1"/>
              </a:solidFill>
            </a:endParaRPr>
          </a:p>
        </p:txBody>
      </p:sp>
      <p:pic>
        <p:nvPicPr>
          <p:cNvPr id="7" name="Immagine 47" descr="logo LATTES OK nero.jpg">
            <a:extLst>
              <a:ext uri="{FF2B5EF4-FFF2-40B4-BE49-F238E27FC236}">
                <a16:creationId xmlns:a16="http://schemas.microsoft.com/office/drawing/2014/main" id="{2ABEEC5D-EFE9-3A48-8C71-7C348DA97B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DB75E6C2-78FA-F14B-B787-770C29A6A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7416">
            <a:off x="1574703" y="2863483"/>
            <a:ext cx="3122951" cy="172816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a:extLst>
              <a:ext uri="{FF2B5EF4-FFF2-40B4-BE49-F238E27FC236}">
                <a16:creationId xmlns:a16="http://schemas.microsoft.com/office/drawing/2014/main" id="{D2412F1B-BFAF-564E-A9B9-8C7D8A664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783" y="2856735"/>
            <a:ext cx="3046975" cy="17311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2805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32BC84C-CD81-8B4E-805E-2511CCE361E5}"/>
              </a:ext>
            </a:extLst>
          </p:cNvPr>
          <p:cNvPicPr>
            <a:picLocks noChangeAspect="1"/>
          </p:cNvPicPr>
          <p:nvPr/>
        </p:nvPicPr>
        <p:blipFill rotWithShape="1">
          <a:blip r:embed="rId2">
            <a:extLst>
              <a:ext uri="{28A0092B-C50C-407E-A947-70E740481C1C}">
                <a14:useLocalDpi xmlns:a14="http://schemas.microsoft.com/office/drawing/2010/main" val="0"/>
              </a:ext>
            </a:extLst>
          </a:blip>
          <a:srcRect l="1" r="2521"/>
          <a:stretch/>
        </p:blipFill>
        <p:spPr>
          <a:xfrm>
            <a:off x="4962835" y="1896928"/>
            <a:ext cx="4181165" cy="3113222"/>
          </a:xfrm>
          <a:prstGeom prst="rect">
            <a:avLst/>
          </a:prstGeom>
        </p:spPr>
      </p:pic>
      <p:sp>
        <p:nvSpPr>
          <p:cNvPr id="2" name="Titolo 1"/>
          <p:cNvSpPr>
            <a:spLocks noGrp="1"/>
          </p:cNvSpPr>
          <p:nvPr>
            <p:ph type="title"/>
          </p:nvPr>
        </p:nvSpPr>
        <p:spPr>
          <a:xfrm>
            <a:off x="500034" y="195486"/>
            <a:ext cx="8320438" cy="648072"/>
          </a:xfrm>
        </p:spPr>
        <p:txBody>
          <a:bodyPr>
            <a:noAutofit/>
          </a:bodyPr>
          <a:lstStyle/>
          <a:p>
            <a:r>
              <a:rPr lang="it-IT" sz="4000" b="1" dirty="0">
                <a:solidFill>
                  <a:schemeClr val="accent6">
                    <a:lumMod val="75000"/>
                  </a:schemeClr>
                </a:solidFill>
              </a:rPr>
              <a:t>I vulcani</a:t>
            </a:r>
          </a:p>
        </p:txBody>
      </p:sp>
      <p:sp>
        <p:nvSpPr>
          <p:cNvPr id="3" name="Segnaposto contenuto 2"/>
          <p:cNvSpPr>
            <a:spLocks noGrp="1"/>
          </p:cNvSpPr>
          <p:nvPr>
            <p:ph idx="1"/>
          </p:nvPr>
        </p:nvSpPr>
        <p:spPr>
          <a:xfrm>
            <a:off x="500034" y="843558"/>
            <a:ext cx="8143932" cy="3600400"/>
          </a:xfrm>
        </p:spPr>
        <p:txBody>
          <a:bodyPr>
            <a:noAutofit/>
          </a:bodyPr>
          <a:lstStyle/>
          <a:p>
            <a:pPr marL="0" indent="0">
              <a:spcBef>
                <a:spcPts val="0"/>
              </a:spcBef>
              <a:buNone/>
            </a:pPr>
            <a:r>
              <a:rPr lang="it-IT" sz="1800" dirty="0"/>
              <a:t>Un vulcano è una </a:t>
            </a:r>
            <a:r>
              <a:rPr lang="it-IT" sz="1800" b="1" dirty="0"/>
              <a:t>spaccatura</a:t>
            </a:r>
            <a:r>
              <a:rPr lang="it-IT" sz="1800" dirty="0"/>
              <a:t> della crosta terrestre da cui esce il </a:t>
            </a:r>
            <a:r>
              <a:rPr lang="it-IT" sz="1800" b="1" dirty="0">
                <a:solidFill>
                  <a:schemeClr val="accent6">
                    <a:lumMod val="75000"/>
                  </a:schemeClr>
                </a:solidFill>
              </a:rPr>
              <a:t>magma</a:t>
            </a:r>
            <a:r>
              <a:rPr lang="it-IT" sz="1800" dirty="0"/>
              <a:t>, costituito da </a:t>
            </a:r>
            <a:r>
              <a:rPr lang="it-IT" sz="1800" b="1" dirty="0"/>
              <a:t>rocce allo stato fuso</a:t>
            </a:r>
            <a:r>
              <a:rPr lang="it-IT" sz="1800" dirty="0"/>
              <a:t>, miste a </a:t>
            </a:r>
            <a:r>
              <a:rPr lang="it-IT" sz="1800" b="1" dirty="0"/>
              <a:t>sostanze gassose </a:t>
            </a:r>
            <a:r>
              <a:rPr lang="it-IT" sz="1800" dirty="0"/>
              <a:t>e </a:t>
            </a:r>
            <a:r>
              <a:rPr lang="it-IT" sz="1800" b="1" dirty="0"/>
              <a:t>vapore acqueo</a:t>
            </a:r>
            <a:r>
              <a:rPr lang="it-IT" sz="1800" dirty="0"/>
              <a:t>. La sua temperatura è compresa tra 650 e 1200°C. </a:t>
            </a:r>
            <a:br>
              <a:rPr lang="it-IT" sz="1800" dirty="0"/>
            </a:br>
            <a:r>
              <a:rPr lang="it-IT" sz="1800" dirty="0"/>
              <a:t>Il magma è contenuto nella </a:t>
            </a:r>
            <a:r>
              <a:rPr lang="it-IT" sz="1800" b="1" dirty="0">
                <a:solidFill>
                  <a:schemeClr val="accent6">
                    <a:lumMod val="75000"/>
                  </a:schemeClr>
                </a:solidFill>
              </a:rPr>
              <a:t>camera magmatica</a:t>
            </a:r>
            <a:r>
              <a:rPr lang="it-IT" sz="1800" dirty="0">
                <a:solidFill>
                  <a:srgbClr val="00B050"/>
                </a:solidFill>
              </a:rPr>
              <a:t> </a:t>
            </a:r>
            <a:r>
              <a:rPr lang="it-IT" sz="1800" dirty="0"/>
              <a:t>e </a:t>
            </a:r>
            <a:br>
              <a:rPr lang="it-IT" sz="1800" dirty="0"/>
            </a:br>
            <a:r>
              <a:rPr lang="it-IT" sz="1800" dirty="0"/>
              <a:t>percorre il </a:t>
            </a:r>
            <a:r>
              <a:rPr lang="it-IT" sz="1800" b="1" dirty="0"/>
              <a:t>camino</a:t>
            </a:r>
            <a:r>
              <a:rPr lang="it-IT" sz="1800" dirty="0"/>
              <a:t> </a:t>
            </a:r>
            <a:r>
              <a:rPr lang="it-IT" sz="1800" b="1" dirty="0"/>
              <a:t>principale</a:t>
            </a:r>
            <a:r>
              <a:rPr lang="it-IT" sz="1800" dirty="0"/>
              <a:t> per uscire all’esterno </a:t>
            </a:r>
            <a:br>
              <a:rPr lang="it-IT" sz="1800" dirty="0"/>
            </a:br>
            <a:r>
              <a:rPr lang="it-IT" sz="1800" dirty="0"/>
              <a:t>attraverso un </a:t>
            </a:r>
            <a:r>
              <a:rPr lang="it-IT" sz="1800" b="1" dirty="0"/>
              <a:t>cratere</a:t>
            </a:r>
            <a:r>
              <a:rPr lang="it-IT" sz="1800" dirty="0"/>
              <a:t> </a:t>
            </a:r>
            <a:r>
              <a:rPr lang="it-IT" sz="1800" b="1" dirty="0"/>
              <a:t>sommitale</a:t>
            </a:r>
            <a:r>
              <a:rPr lang="it-IT" sz="1800" dirty="0"/>
              <a:t>, a volte affiancato </a:t>
            </a:r>
            <a:br>
              <a:rPr lang="it-IT" sz="1800" dirty="0"/>
            </a:br>
            <a:r>
              <a:rPr lang="it-IT" sz="1800" dirty="0"/>
              <a:t>da </a:t>
            </a:r>
            <a:r>
              <a:rPr lang="it-IT" sz="1800" b="1" dirty="0"/>
              <a:t>crateri secondari</a:t>
            </a:r>
            <a:r>
              <a:rPr lang="it-IT" sz="1800" dirty="0"/>
              <a:t> più piccoli. La fuoriuscita </a:t>
            </a:r>
            <a:br>
              <a:rPr lang="it-IT" sz="1800" dirty="0"/>
            </a:br>
            <a:r>
              <a:rPr lang="it-IT" sz="1800" dirty="0"/>
              <a:t>di lava dal vulcano si chiama </a:t>
            </a:r>
            <a:r>
              <a:rPr lang="it-IT" sz="1800" b="1" dirty="0">
                <a:solidFill>
                  <a:schemeClr val="accent6">
                    <a:lumMod val="75000"/>
                  </a:schemeClr>
                </a:solidFill>
              </a:rPr>
              <a:t>eruzione</a:t>
            </a:r>
            <a:r>
              <a:rPr lang="it-IT" sz="1800" dirty="0"/>
              <a:t>. </a:t>
            </a:r>
            <a:br>
              <a:rPr lang="it-IT" sz="1800" dirty="0"/>
            </a:br>
            <a:r>
              <a:rPr lang="it-IT" sz="1800" dirty="0"/>
              <a:t>L’accumulo di lava forma </a:t>
            </a:r>
            <a:r>
              <a:rPr lang="it-IT" sz="1800" b="1" dirty="0"/>
              <a:t>l’edificio</a:t>
            </a:r>
            <a:r>
              <a:rPr lang="it-IT" sz="1800" dirty="0"/>
              <a:t> o </a:t>
            </a:r>
            <a:br>
              <a:rPr lang="it-IT" sz="1800" dirty="0"/>
            </a:br>
            <a:r>
              <a:rPr lang="it-IT" sz="1800" b="1" dirty="0"/>
              <a:t>cono vulcanico</a:t>
            </a:r>
            <a:r>
              <a:rPr lang="it-IT" sz="1800" dirty="0"/>
              <a:t>. I frammenti  espulsi di </a:t>
            </a:r>
            <a:br>
              <a:rPr lang="it-IT" sz="1800" dirty="0"/>
            </a:br>
            <a:r>
              <a:rPr lang="it-IT" sz="1800" dirty="0"/>
              <a:t>piccole dimensioni si chiamano </a:t>
            </a:r>
            <a:r>
              <a:rPr lang="it-IT" sz="1800" b="1" dirty="0"/>
              <a:t>ceneri</a:t>
            </a:r>
            <a:r>
              <a:rPr lang="it-IT" sz="1800" dirty="0"/>
              <a:t>, </a:t>
            </a:r>
            <a:br>
              <a:rPr lang="it-IT" sz="1800" dirty="0"/>
            </a:br>
            <a:r>
              <a:rPr lang="it-IT" sz="1800" dirty="0"/>
              <a:t>quelli più grandi si chiamano </a:t>
            </a:r>
            <a:r>
              <a:rPr lang="it-IT" sz="1800" b="1" dirty="0"/>
              <a:t>lapilli</a:t>
            </a:r>
            <a:r>
              <a:rPr lang="it-IT" sz="1800" dirty="0"/>
              <a:t> o </a:t>
            </a:r>
            <a:r>
              <a:rPr lang="it-IT" sz="1800" b="1" dirty="0"/>
              <a:t>bombe</a:t>
            </a:r>
            <a:r>
              <a:rPr lang="it-IT" sz="1800" dirty="0"/>
              <a:t>.</a:t>
            </a:r>
          </a:p>
        </p:txBody>
      </p:sp>
      <p:pic>
        <p:nvPicPr>
          <p:cNvPr id="4" name="Immagine 47" descr="logo LATTES OK nero.jpg">
            <a:extLst>
              <a:ext uri="{FF2B5EF4-FFF2-40B4-BE49-F238E27FC236}">
                <a16:creationId xmlns:a16="http://schemas.microsoft.com/office/drawing/2014/main" id="{3C75E050-9548-5C43-8C16-6E1C787E55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65876FEE-47B4-5544-B877-D6FD5765E29B}"/>
              </a:ext>
            </a:extLst>
          </p:cNvPr>
          <p:cNvSpPr/>
          <p:nvPr/>
        </p:nvSpPr>
        <p:spPr>
          <a:xfrm>
            <a:off x="5220072" y="4630160"/>
            <a:ext cx="1592424"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c</a:t>
            </a:r>
            <a:r>
              <a:rPr lang="it-IT" sz="1400" b="1" dirty="0">
                <a:latin typeface="+mn-lt"/>
                <a:ea typeface="+mn-ea"/>
              </a:rPr>
              <a:t>amera magmatica</a:t>
            </a:r>
            <a:endParaRPr lang="it-IT" sz="1400" dirty="0">
              <a:latin typeface="+mn-lt"/>
              <a:ea typeface="+mn-ea"/>
            </a:endParaRPr>
          </a:p>
        </p:txBody>
      </p:sp>
      <p:cxnSp>
        <p:nvCxnSpPr>
          <p:cNvPr id="11" name="Connettore 2 10">
            <a:extLst>
              <a:ext uri="{FF2B5EF4-FFF2-40B4-BE49-F238E27FC236}">
                <a16:creationId xmlns:a16="http://schemas.microsoft.com/office/drawing/2014/main" id="{406FD5B5-DFC3-0247-91BA-160BF0F5B400}"/>
              </a:ext>
            </a:extLst>
          </p:cNvPr>
          <p:cNvCxnSpPr>
            <a:cxnSpLocks/>
            <a:stCxn id="8" idx="0"/>
          </p:cNvCxnSpPr>
          <p:nvPr/>
        </p:nvCxnSpPr>
        <p:spPr>
          <a:xfrm flipV="1">
            <a:off x="6016284" y="4278850"/>
            <a:ext cx="472147" cy="35131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1F3DEF5B-E257-DD49-9632-D77244B5CF1F}"/>
              </a:ext>
            </a:extLst>
          </p:cNvPr>
          <p:cNvSpPr/>
          <p:nvPr/>
        </p:nvSpPr>
        <p:spPr>
          <a:xfrm>
            <a:off x="4550066" y="2915610"/>
            <a:ext cx="936638"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fontAlgn="auto">
              <a:spcBef>
                <a:spcPts val="0"/>
              </a:spcBef>
              <a:spcAft>
                <a:spcPts val="0"/>
              </a:spcAft>
              <a:defRPr/>
            </a:pPr>
            <a:r>
              <a:rPr lang="it-IT" sz="1400" b="1" dirty="0"/>
              <a:t>camino principale</a:t>
            </a:r>
            <a:endParaRPr lang="it-IT" sz="1400" dirty="0">
              <a:latin typeface="+mn-lt"/>
              <a:ea typeface="+mn-ea"/>
            </a:endParaRPr>
          </a:p>
        </p:txBody>
      </p:sp>
      <p:cxnSp>
        <p:nvCxnSpPr>
          <p:cNvPr id="14" name="Connettore 2 13">
            <a:extLst>
              <a:ext uri="{FF2B5EF4-FFF2-40B4-BE49-F238E27FC236}">
                <a16:creationId xmlns:a16="http://schemas.microsoft.com/office/drawing/2014/main" id="{3FB9E059-A37D-524E-935C-1BFEC843BBF0}"/>
              </a:ext>
            </a:extLst>
          </p:cNvPr>
          <p:cNvCxnSpPr>
            <a:cxnSpLocks/>
            <a:stCxn id="13" idx="3"/>
          </p:cNvCxnSpPr>
          <p:nvPr/>
        </p:nvCxnSpPr>
        <p:spPr>
          <a:xfrm flipV="1">
            <a:off x="5486704" y="2899538"/>
            <a:ext cx="1173528" cy="27768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D5D8881B-698A-1441-A567-4C18257948A6}"/>
              </a:ext>
            </a:extLst>
          </p:cNvPr>
          <p:cNvSpPr/>
          <p:nvPr/>
        </p:nvSpPr>
        <p:spPr>
          <a:xfrm>
            <a:off x="8104974" y="2850689"/>
            <a:ext cx="485646"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lava</a:t>
            </a:r>
            <a:endParaRPr lang="it-IT" sz="1400" dirty="0">
              <a:latin typeface="+mn-lt"/>
              <a:ea typeface="+mn-ea"/>
            </a:endParaRPr>
          </a:p>
        </p:txBody>
      </p:sp>
      <p:cxnSp>
        <p:nvCxnSpPr>
          <p:cNvPr id="19" name="Connettore 2 18">
            <a:extLst>
              <a:ext uri="{FF2B5EF4-FFF2-40B4-BE49-F238E27FC236}">
                <a16:creationId xmlns:a16="http://schemas.microsoft.com/office/drawing/2014/main" id="{252344E6-811E-644E-8B9C-9944A14D0026}"/>
              </a:ext>
            </a:extLst>
          </p:cNvPr>
          <p:cNvCxnSpPr>
            <a:cxnSpLocks/>
          </p:cNvCxnSpPr>
          <p:nvPr/>
        </p:nvCxnSpPr>
        <p:spPr>
          <a:xfrm flipH="1">
            <a:off x="7668345" y="3158466"/>
            <a:ext cx="670802" cy="92545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ttangolo 21">
            <a:extLst>
              <a:ext uri="{FF2B5EF4-FFF2-40B4-BE49-F238E27FC236}">
                <a16:creationId xmlns:a16="http://schemas.microsoft.com/office/drawing/2014/main" id="{11D254CC-742E-9A4B-8F06-8C6AF50E7A6B}"/>
              </a:ext>
            </a:extLst>
          </p:cNvPr>
          <p:cNvSpPr/>
          <p:nvPr/>
        </p:nvSpPr>
        <p:spPr>
          <a:xfrm>
            <a:off x="7384342" y="1586332"/>
            <a:ext cx="1543628"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Gas, cenere, lapilli</a:t>
            </a:r>
            <a:endParaRPr lang="it-IT" sz="1400" dirty="0">
              <a:latin typeface="+mn-lt"/>
              <a:ea typeface="+mn-ea"/>
            </a:endParaRPr>
          </a:p>
        </p:txBody>
      </p:sp>
      <p:cxnSp>
        <p:nvCxnSpPr>
          <p:cNvPr id="23" name="Connettore 2 22">
            <a:extLst>
              <a:ext uri="{FF2B5EF4-FFF2-40B4-BE49-F238E27FC236}">
                <a16:creationId xmlns:a16="http://schemas.microsoft.com/office/drawing/2014/main" id="{4DADDBD5-4228-A646-BEE4-99F31A1E34B4}"/>
              </a:ext>
            </a:extLst>
          </p:cNvPr>
          <p:cNvCxnSpPr>
            <a:cxnSpLocks/>
            <a:stCxn id="22" idx="2"/>
          </p:cNvCxnSpPr>
          <p:nvPr/>
        </p:nvCxnSpPr>
        <p:spPr>
          <a:xfrm flipH="1">
            <a:off x="7755550" y="1894109"/>
            <a:ext cx="400606" cy="46272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ttangolo 34">
            <a:extLst>
              <a:ext uri="{FF2B5EF4-FFF2-40B4-BE49-F238E27FC236}">
                <a16:creationId xmlns:a16="http://schemas.microsoft.com/office/drawing/2014/main" id="{8B7E98E4-1A19-624B-9D26-52DE88E9DC8C}"/>
              </a:ext>
            </a:extLst>
          </p:cNvPr>
          <p:cNvSpPr/>
          <p:nvPr/>
        </p:nvSpPr>
        <p:spPr>
          <a:xfrm>
            <a:off x="3707904" y="4393444"/>
            <a:ext cx="1057880"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fontAlgn="auto">
              <a:spcBef>
                <a:spcPts val="0"/>
              </a:spcBef>
              <a:spcAft>
                <a:spcPts val="0"/>
              </a:spcAft>
              <a:defRPr/>
            </a:pPr>
            <a:r>
              <a:rPr lang="it-IT" sz="1400" b="1" dirty="0"/>
              <a:t>cratere secondario</a:t>
            </a:r>
            <a:endParaRPr lang="it-IT" sz="1400" dirty="0">
              <a:latin typeface="+mn-lt"/>
              <a:ea typeface="+mn-ea"/>
            </a:endParaRPr>
          </a:p>
        </p:txBody>
      </p:sp>
      <p:cxnSp>
        <p:nvCxnSpPr>
          <p:cNvPr id="36" name="Connettore 2 35">
            <a:extLst>
              <a:ext uri="{FF2B5EF4-FFF2-40B4-BE49-F238E27FC236}">
                <a16:creationId xmlns:a16="http://schemas.microsoft.com/office/drawing/2014/main" id="{CB3D9129-B43A-624A-A0CC-946184C005BC}"/>
              </a:ext>
            </a:extLst>
          </p:cNvPr>
          <p:cNvCxnSpPr>
            <a:cxnSpLocks/>
            <a:stCxn id="35" idx="3"/>
          </p:cNvCxnSpPr>
          <p:nvPr/>
        </p:nvCxnSpPr>
        <p:spPr>
          <a:xfrm flipV="1">
            <a:off x="4765784" y="3291830"/>
            <a:ext cx="1053449" cy="1363224"/>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ttangolo 39">
            <a:extLst>
              <a:ext uri="{FF2B5EF4-FFF2-40B4-BE49-F238E27FC236}">
                <a16:creationId xmlns:a16="http://schemas.microsoft.com/office/drawing/2014/main" id="{68C6F1A3-0B1C-754B-99B6-C81A831A7C57}"/>
              </a:ext>
            </a:extLst>
          </p:cNvPr>
          <p:cNvSpPr/>
          <p:nvPr/>
        </p:nvSpPr>
        <p:spPr>
          <a:xfrm>
            <a:off x="5591138" y="1632800"/>
            <a:ext cx="1057880"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fontAlgn="auto">
              <a:spcBef>
                <a:spcPts val="0"/>
              </a:spcBef>
              <a:spcAft>
                <a:spcPts val="0"/>
              </a:spcAft>
              <a:defRPr/>
            </a:pPr>
            <a:r>
              <a:rPr lang="it-IT" sz="1400" b="1" dirty="0"/>
              <a:t>cratere sommitale</a:t>
            </a:r>
            <a:endParaRPr lang="it-IT" sz="1400" dirty="0">
              <a:latin typeface="+mn-lt"/>
              <a:ea typeface="+mn-ea"/>
            </a:endParaRPr>
          </a:p>
        </p:txBody>
      </p:sp>
      <p:cxnSp>
        <p:nvCxnSpPr>
          <p:cNvPr id="41" name="Connettore 2 40">
            <a:extLst>
              <a:ext uri="{FF2B5EF4-FFF2-40B4-BE49-F238E27FC236}">
                <a16:creationId xmlns:a16="http://schemas.microsoft.com/office/drawing/2014/main" id="{2E76BA47-1BA0-CC4A-B0D5-D00820C60912}"/>
              </a:ext>
            </a:extLst>
          </p:cNvPr>
          <p:cNvCxnSpPr>
            <a:cxnSpLocks/>
            <a:stCxn id="40" idx="2"/>
          </p:cNvCxnSpPr>
          <p:nvPr/>
        </p:nvCxnSpPr>
        <p:spPr>
          <a:xfrm>
            <a:off x="6120078" y="2156020"/>
            <a:ext cx="561539" cy="487738"/>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F1D598-9548-4F67-90D5-EADFA6154B21}"/>
              </a:ext>
            </a:extLst>
          </p:cNvPr>
          <p:cNvSpPr>
            <a:spLocks noGrp="1"/>
          </p:cNvSpPr>
          <p:nvPr>
            <p:ph type="title"/>
          </p:nvPr>
        </p:nvSpPr>
        <p:spPr/>
        <p:txBody>
          <a:bodyPr>
            <a:normAutofit/>
          </a:bodyPr>
          <a:lstStyle/>
          <a:p>
            <a:r>
              <a:rPr lang="it-IT" sz="4000" b="1" dirty="0">
                <a:solidFill>
                  <a:schemeClr val="accent6">
                    <a:lumMod val="75000"/>
                  </a:schemeClr>
                </a:solidFill>
              </a:rPr>
              <a:t>Perché avvengono le eruzioni</a:t>
            </a:r>
          </a:p>
        </p:txBody>
      </p:sp>
      <p:sp>
        <p:nvSpPr>
          <p:cNvPr id="3" name="Segnaposto contenuto 2">
            <a:extLst>
              <a:ext uri="{FF2B5EF4-FFF2-40B4-BE49-F238E27FC236}">
                <a16:creationId xmlns:a16="http://schemas.microsoft.com/office/drawing/2014/main" id="{6BC369C0-33FD-4B53-B5B4-733EBD953166}"/>
              </a:ext>
            </a:extLst>
          </p:cNvPr>
          <p:cNvSpPr>
            <a:spLocks noGrp="1"/>
          </p:cNvSpPr>
          <p:nvPr>
            <p:ph sz="half" idx="1"/>
          </p:nvPr>
        </p:nvSpPr>
        <p:spPr>
          <a:xfrm>
            <a:off x="611560" y="1063229"/>
            <a:ext cx="8424936" cy="1364505"/>
          </a:xfrm>
        </p:spPr>
        <p:txBody>
          <a:bodyPr>
            <a:noAutofit/>
          </a:bodyPr>
          <a:lstStyle/>
          <a:p>
            <a:pPr marL="0" indent="0">
              <a:buNone/>
            </a:pPr>
            <a:r>
              <a:rPr lang="it-IT" sz="1800" dirty="0"/>
              <a:t>All’interno del mantello, la pressione delle rocce sovrastanti impedisce al magma di fuoriuscire. Questa pressione diminuisce quando si verifica una frattura delle rocce e il magma fuoriesce e si accumula nella camera magmatica. Se il magma viene spinto dal basso, si verifica un’eruzione vulcanica.</a:t>
            </a:r>
          </a:p>
        </p:txBody>
      </p:sp>
      <p:pic>
        <p:nvPicPr>
          <p:cNvPr id="5" name="Immagine 47" descr="logo LATTES OK nero.jpg">
            <a:extLst>
              <a:ext uri="{FF2B5EF4-FFF2-40B4-BE49-F238E27FC236}">
                <a16:creationId xmlns:a16="http://schemas.microsoft.com/office/drawing/2014/main" id="{77ED5188-83C0-BF44-8D69-C2064CCE4C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D58E8939-CBE1-BF43-A279-1FD526857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473359"/>
            <a:ext cx="2842296" cy="21333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a:extLst>
              <a:ext uri="{FF2B5EF4-FFF2-40B4-BE49-F238E27FC236}">
                <a16:creationId xmlns:a16="http://schemas.microsoft.com/office/drawing/2014/main" id="{A3A7BB58-33E6-C043-8F08-7839EFAB0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1044">
            <a:off x="3199667" y="2873665"/>
            <a:ext cx="2563287" cy="19179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magine 12">
            <a:extLst>
              <a:ext uri="{FF2B5EF4-FFF2-40B4-BE49-F238E27FC236}">
                <a16:creationId xmlns:a16="http://schemas.microsoft.com/office/drawing/2014/main" id="{2A3754DC-F8CE-7D42-BD87-EA8F5135E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4018" y="2499161"/>
            <a:ext cx="3465198" cy="23153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ttangolo 13">
            <a:extLst>
              <a:ext uri="{FF2B5EF4-FFF2-40B4-BE49-F238E27FC236}">
                <a16:creationId xmlns:a16="http://schemas.microsoft.com/office/drawing/2014/main" id="{8611C731-0674-9046-B5BA-49480E639FC8}"/>
              </a:ext>
            </a:extLst>
          </p:cNvPr>
          <p:cNvSpPr/>
          <p:nvPr/>
        </p:nvSpPr>
        <p:spPr>
          <a:xfrm>
            <a:off x="1609718" y="4486129"/>
            <a:ext cx="687625"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cenere</a:t>
            </a:r>
            <a:endParaRPr lang="it-IT" sz="1400" dirty="0">
              <a:latin typeface="+mn-lt"/>
              <a:ea typeface="+mn-ea"/>
            </a:endParaRPr>
          </a:p>
        </p:txBody>
      </p:sp>
      <p:sp>
        <p:nvSpPr>
          <p:cNvPr id="15" name="Rettangolo 14">
            <a:extLst>
              <a:ext uri="{FF2B5EF4-FFF2-40B4-BE49-F238E27FC236}">
                <a16:creationId xmlns:a16="http://schemas.microsoft.com/office/drawing/2014/main" id="{3AC6FB67-F344-7D40-9077-570C688D8C95}"/>
              </a:ext>
            </a:extLst>
          </p:cNvPr>
          <p:cNvSpPr/>
          <p:nvPr/>
        </p:nvSpPr>
        <p:spPr>
          <a:xfrm>
            <a:off x="4275284" y="2715767"/>
            <a:ext cx="593432"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lapilli</a:t>
            </a:r>
            <a:endParaRPr lang="it-IT" sz="1400" dirty="0">
              <a:latin typeface="+mn-lt"/>
              <a:ea typeface="+mn-ea"/>
            </a:endParaRPr>
          </a:p>
        </p:txBody>
      </p:sp>
      <p:sp>
        <p:nvSpPr>
          <p:cNvPr id="16" name="Rettangolo 15">
            <a:extLst>
              <a:ext uri="{FF2B5EF4-FFF2-40B4-BE49-F238E27FC236}">
                <a16:creationId xmlns:a16="http://schemas.microsoft.com/office/drawing/2014/main" id="{75B6AB9C-C3A1-604E-A97C-FC40BB9378DA}"/>
              </a:ext>
            </a:extLst>
          </p:cNvPr>
          <p:cNvSpPr/>
          <p:nvPr/>
        </p:nvSpPr>
        <p:spPr>
          <a:xfrm>
            <a:off x="6588224" y="2388085"/>
            <a:ext cx="707245"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bomba</a:t>
            </a:r>
            <a:endParaRPr lang="it-IT" sz="1400" dirty="0">
              <a:latin typeface="+mn-lt"/>
              <a:ea typeface="+mn-ea"/>
            </a:endParaRPr>
          </a:p>
        </p:txBody>
      </p:sp>
    </p:spTree>
    <p:extLst>
      <p:ext uri="{BB962C8B-B14F-4D97-AF65-F5344CB8AC3E}">
        <p14:creationId xmlns:p14="http://schemas.microsoft.com/office/powerpoint/2010/main" val="4058470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A448DD-C093-4DA5-924E-8483E82F579E}"/>
              </a:ext>
            </a:extLst>
          </p:cNvPr>
          <p:cNvSpPr>
            <a:spLocks noGrp="1"/>
          </p:cNvSpPr>
          <p:nvPr>
            <p:ph type="title"/>
          </p:nvPr>
        </p:nvSpPr>
        <p:spPr>
          <a:xfrm>
            <a:off x="457200" y="111860"/>
            <a:ext cx="8229600" cy="857250"/>
          </a:xfrm>
        </p:spPr>
        <p:txBody>
          <a:bodyPr>
            <a:normAutofit/>
          </a:bodyPr>
          <a:lstStyle/>
          <a:p>
            <a:r>
              <a:rPr lang="it-IT" sz="4000" b="1" dirty="0">
                <a:solidFill>
                  <a:schemeClr val="accent6">
                    <a:lumMod val="75000"/>
                  </a:schemeClr>
                </a:solidFill>
              </a:rPr>
              <a:t>Le fasi di un’eruzione</a:t>
            </a:r>
          </a:p>
        </p:txBody>
      </p:sp>
      <p:sp>
        <p:nvSpPr>
          <p:cNvPr id="3" name="Segnaposto contenuto 2">
            <a:extLst>
              <a:ext uri="{FF2B5EF4-FFF2-40B4-BE49-F238E27FC236}">
                <a16:creationId xmlns:a16="http://schemas.microsoft.com/office/drawing/2014/main" id="{84B5A5FF-C64E-435B-86AC-BBDD7EDFA2D2}"/>
              </a:ext>
            </a:extLst>
          </p:cNvPr>
          <p:cNvSpPr>
            <a:spLocks noGrp="1"/>
          </p:cNvSpPr>
          <p:nvPr>
            <p:ph idx="1"/>
          </p:nvPr>
        </p:nvSpPr>
        <p:spPr>
          <a:xfrm>
            <a:off x="533400" y="1014296"/>
            <a:ext cx="4208972" cy="3528392"/>
          </a:xfrm>
        </p:spPr>
        <p:txBody>
          <a:bodyPr>
            <a:noAutofit/>
          </a:bodyPr>
          <a:lstStyle/>
          <a:p>
            <a:pPr marL="198000" indent="-198000">
              <a:buFont typeface="+mj-lt"/>
              <a:buAutoNum type="arabicPeriod"/>
            </a:pPr>
            <a:r>
              <a:rPr lang="it-IT" sz="1600" b="1" dirty="0"/>
              <a:t>Fase </a:t>
            </a:r>
            <a:r>
              <a:rPr lang="it-IT" sz="1600" b="1" dirty="0">
                <a:solidFill>
                  <a:schemeClr val="accent6">
                    <a:lumMod val="75000"/>
                  </a:schemeClr>
                </a:solidFill>
              </a:rPr>
              <a:t>premonitrice</a:t>
            </a:r>
            <a:r>
              <a:rPr lang="it-IT" sz="1600" dirty="0"/>
              <a:t>: si innalza la temperatura delle acque, ci possono essere scosse sismiche ed emissione gassose dal cratere.</a:t>
            </a:r>
          </a:p>
          <a:p>
            <a:pPr marL="198000" indent="-198000">
              <a:buFont typeface="+mj-lt"/>
              <a:buAutoNum type="arabicPeriod"/>
            </a:pPr>
            <a:r>
              <a:rPr lang="it-IT" sz="1600" b="1" dirty="0"/>
              <a:t>Fase </a:t>
            </a:r>
            <a:r>
              <a:rPr lang="it-IT" sz="1600" b="1" dirty="0">
                <a:solidFill>
                  <a:schemeClr val="accent6">
                    <a:lumMod val="75000"/>
                  </a:schemeClr>
                </a:solidFill>
              </a:rPr>
              <a:t>esplosiva</a:t>
            </a:r>
            <a:r>
              <a:rPr lang="it-IT" sz="1600" dirty="0"/>
              <a:t>: il vapore acqueo fuoriesce ad altissima pressione trascinando il magma. Il materiale </a:t>
            </a:r>
            <a:r>
              <a:rPr lang="it-IT" sz="1600" b="1" dirty="0"/>
              <a:t>piroclastico</a:t>
            </a:r>
            <a:r>
              <a:rPr lang="it-IT" sz="1600" dirty="0"/>
              <a:t> (ceneri, lapilli, bombe) è proiettato all’esterno.</a:t>
            </a:r>
          </a:p>
          <a:p>
            <a:pPr marL="198000" indent="-198000">
              <a:buFont typeface="+mj-lt"/>
              <a:buAutoNum type="arabicPeriod"/>
            </a:pPr>
            <a:r>
              <a:rPr lang="it-IT" sz="1600" b="1" dirty="0"/>
              <a:t>Fase </a:t>
            </a:r>
            <a:r>
              <a:rPr lang="it-IT" sz="1600" b="1" dirty="0">
                <a:solidFill>
                  <a:schemeClr val="accent6">
                    <a:lumMod val="75000"/>
                  </a:schemeClr>
                </a:solidFill>
              </a:rPr>
              <a:t>effusiva</a:t>
            </a:r>
            <a:r>
              <a:rPr lang="it-IT" sz="1600" dirty="0"/>
              <a:t>: dal vulcano esce </a:t>
            </a:r>
            <a:r>
              <a:rPr lang="it-IT" sz="1600" b="1" dirty="0"/>
              <a:t>lava</a:t>
            </a:r>
            <a:r>
              <a:rPr lang="it-IT" sz="1600" dirty="0"/>
              <a:t>:</a:t>
            </a:r>
          </a:p>
          <a:p>
            <a:pPr marL="378000" indent="-198000">
              <a:spcBef>
                <a:spcPts val="0"/>
              </a:spcBef>
            </a:pPr>
            <a:r>
              <a:rPr lang="it-IT" sz="1600" b="1" dirty="0"/>
              <a:t>acida</a:t>
            </a:r>
            <a:r>
              <a:rPr lang="it-IT" sz="1600" dirty="0"/>
              <a:t> densa e viscosa col 65% di silicati</a:t>
            </a:r>
          </a:p>
          <a:p>
            <a:pPr marL="378000" indent="-198000">
              <a:spcBef>
                <a:spcPts val="0"/>
              </a:spcBef>
            </a:pPr>
            <a:r>
              <a:rPr lang="it-IT" sz="1600" b="1" dirty="0"/>
              <a:t>neutra</a:t>
            </a:r>
            <a:r>
              <a:rPr lang="it-IT" sz="1600" dirty="0"/>
              <a:t> tra il 50 e il 65% di silicati.</a:t>
            </a:r>
          </a:p>
          <a:p>
            <a:pPr marL="378000" indent="-198000">
              <a:spcBef>
                <a:spcPts val="0"/>
              </a:spcBef>
            </a:pPr>
            <a:r>
              <a:rPr lang="it-IT" sz="1600" b="1" dirty="0"/>
              <a:t>basica</a:t>
            </a:r>
            <a:r>
              <a:rPr lang="it-IT" sz="1600" dirty="0"/>
              <a:t> meno del 50% di silicati, scorre velocemente. </a:t>
            </a:r>
          </a:p>
          <a:p>
            <a:pPr marL="198000" indent="-198000">
              <a:buNone/>
            </a:pPr>
            <a:r>
              <a:rPr lang="it-IT" sz="1600" b="1" dirty="0"/>
              <a:t>4.	Fase </a:t>
            </a:r>
            <a:r>
              <a:rPr lang="it-IT" sz="1600" b="1" dirty="0">
                <a:solidFill>
                  <a:schemeClr val="accent6">
                    <a:lumMod val="75000"/>
                  </a:schemeClr>
                </a:solidFill>
              </a:rPr>
              <a:t>quiescente</a:t>
            </a:r>
            <a:r>
              <a:rPr lang="it-IT" sz="1600" dirty="0"/>
              <a:t>: ci sono solo emissioni di gas.</a:t>
            </a:r>
          </a:p>
        </p:txBody>
      </p:sp>
      <p:pic>
        <p:nvPicPr>
          <p:cNvPr id="5" name="Immagine 47" descr="logo LATTES OK nero.jpg">
            <a:extLst>
              <a:ext uri="{FF2B5EF4-FFF2-40B4-BE49-F238E27FC236}">
                <a16:creationId xmlns:a16="http://schemas.microsoft.com/office/drawing/2014/main" id="{6E5FBB1F-1480-E84C-8A95-E078972B6B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1EBCFE01-3D49-8D41-B6D3-B8218484C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107" y="2204381"/>
            <a:ext cx="1664925" cy="24921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id="{96F774B5-255E-4944-8D6E-32844FB2A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82523">
            <a:off x="5052716" y="1558824"/>
            <a:ext cx="2177018" cy="16211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a:extLst>
              <a:ext uri="{FF2B5EF4-FFF2-40B4-BE49-F238E27FC236}">
                <a16:creationId xmlns:a16="http://schemas.microsoft.com/office/drawing/2014/main" id="{67B08AD9-F1DA-A243-9A42-5DDD0B83BF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8133">
            <a:off x="6860562" y="743369"/>
            <a:ext cx="2001283" cy="13326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magine 12">
            <a:extLst>
              <a:ext uri="{FF2B5EF4-FFF2-40B4-BE49-F238E27FC236}">
                <a16:creationId xmlns:a16="http://schemas.microsoft.com/office/drawing/2014/main" id="{A4A75F8C-F74B-B44D-A43D-964C80A526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6846">
            <a:off x="5086559" y="3401357"/>
            <a:ext cx="2122089" cy="15279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ttangolo 13">
            <a:extLst>
              <a:ext uri="{FF2B5EF4-FFF2-40B4-BE49-F238E27FC236}">
                <a16:creationId xmlns:a16="http://schemas.microsoft.com/office/drawing/2014/main" id="{DE9DE61F-CB8B-D84B-AB93-8082B6F2FEAF}"/>
              </a:ext>
            </a:extLst>
          </p:cNvPr>
          <p:cNvSpPr/>
          <p:nvPr/>
        </p:nvSpPr>
        <p:spPr>
          <a:xfrm>
            <a:off x="6046380" y="981991"/>
            <a:ext cx="1519455"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Fase premonitrice</a:t>
            </a:r>
            <a:endParaRPr lang="it-IT" sz="1400" dirty="0">
              <a:latin typeface="+mn-lt"/>
              <a:ea typeface="+mn-ea"/>
            </a:endParaRPr>
          </a:p>
        </p:txBody>
      </p:sp>
      <p:sp>
        <p:nvSpPr>
          <p:cNvPr id="15" name="Rettangolo 14">
            <a:extLst>
              <a:ext uri="{FF2B5EF4-FFF2-40B4-BE49-F238E27FC236}">
                <a16:creationId xmlns:a16="http://schemas.microsoft.com/office/drawing/2014/main" id="{712142E5-12ED-F945-9C66-80EA254FE862}"/>
              </a:ext>
            </a:extLst>
          </p:cNvPr>
          <p:cNvSpPr/>
          <p:nvPr/>
        </p:nvSpPr>
        <p:spPr>
          <a:xfrm>
            <a:off x="4415339" y="2752033"/>
            <a:ext cx="1238289"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Fase esplosiva</a:t>
            </a:r>
            <a:endParaRPr lang="it-IT" sz="1400" dirty="0">
              <a:latin typeface="+mn-lt"/>
              <a:ea typeface="+mn-ea"/>
            </a:endParaRPr>
          </a:p>
        </p:txBody>
      </p:sp>
      <p:sp>
        <p:nvSpPr>
          <p:cNvPr id="16" name="Rettangolo 15">
            <a:extLst>
              <a:ext uri="{FF2B5EF4-FFF2-40B4-BE49-F238E27FC236}">
                <a16:creationId xmlns:a16="http://schemas.microsoft.com/office/drawing/2014/main" id="{62433E29-AE77-4841-9C74-D28BBE7DDD39}"/>
              </a:ext>
            </a:extLst>
          </p:cNvPr>
          <p:cNvSpPr/>
          <p:nvPr/>
        </p:nvSpPr>
        <p:spPr>
          <a:xfrm>
            <a:off x="7532744" y="4535316"/>
            <a:ext cx="1135953"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Fase effusiva</a:t>
            </a:r>
            <a:endParaRPr lang="it-IT" sz="1400" dirty="0">
              <a:latin typeface="+mn-lt"/>
              <a:ea typeface="+mn-ea"/>
            </a:endParaRPr>
          </a:p>
        </p:txBody>
      </p:sp>
      <p:sp>
        <p:nvSpPr>
          <p:cNvPr id="17" name="Rettangolo 16">
            <a:extLst>
              <a:ext uri="{FF2B5EF4-FFF2-40B4-BE49-F238E27FC236}">
                <a16:creationId xmlns:a16="http://schemas.microsoft.com/office/drawing/2014/main" id="{BF8E72AB-A480-A547-B6E5-C0E9790CC8AA}"/>
              </a:ext>
            </a:extLst>
          </p:cNvPr>
          <p:cNvSpPr/>
          <p:nvPr/>
        </p:nvSpPr>
        <p:spPr>
          <a:xfrm>
            <a:off x="3891749" y="4530154"/>
            <a:ext cx="1360501"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Fase quiescente</a:t>
            </a:r>
            <a:endParaRPr lang="it-IT" sz="1400" dirty="0">
              <a:latin typeface="+mn-lt"/>
              <a:ea typeface="+mn-ea"/>
            </a:endParaRPr>
          </a:p>
        </p:txBody>
      </p:sp>
    </p:spTree>
    <p:extLst>
      <p:ext uri="{BB962C8B-B14F-4D97-AF65-F5344CB8AC3E}">
        <p14:creationId xmlns:p14="http://schemas.microsoft.com/office/powerpoint/2010/main" val="3142244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3A7BDA-A452-40B5-9895-4134D01C97F3}"/>
              </a:ext>
            </a:extLst>
          </p:cNvPr>
          <p:cNvSpPr>
            <a:spLocks noGrp="1"/>
          </p:cNvSpPr>
          <p:nvPr>
            <p:ph type="title"/>
          </p:nvPr>
        </p:nvSpPr>
        <p:spPr>
          <a:xfrm>
            <a:off x="539552" y="1"/>
            <a:ext cx="8147248" cy="699542"/>
          </a:xfrm>
        </p:spPr>
        <p:txBody>
          <a:bodyPr>
            <a:normAutofit fontScale="90000"/>
          </a:bodyPr>
          <a:lstStyle/>
          <a:p>
            <a:r>
              <a:rPr lang="it-IT" b="1" dirty="0">
                <a:solidFill>
                  <a:schemeClr val="accent6">
                    <a:lumMod val="75000"/>
                  </a:schemeClr>
                </a:solidFill>
              </a:rPr>
              <a:t>I tipi di eruzione</a:t>
            </a:r>
          </a:p>
        </p:txBody>
      </p:sp>
      <p:sp>
        <p:nvSpPr>
          <p:cNvPr id="3" name="Segnaposto contenuto 2">
            <a:extLst>
              <a:ext uri="{FF2B5EF4-FFF2-40B4-BE49-F238E27FC236}">
                <a16:creationId xmlns:a16="http://schemas.microsoft.com/office/drawing/2014/main" id="{6119C571-DAFA-40FB-9DD8-4DBFDD6D3B3B}"/>
              </a:ext>
            </a:extLst>
          </p:cNvPr>
          <p:cNvSpPr>
            <a:spLocks noGrp="1"/>
          </p:cNvSpPr>
          <p:nvPr>
            <p:ph idx="1"/>
          </p:nvPr>
        </p:nvSpPr>
        <p:spPr>
          <a:xfrm>
            <a:off x="458090" y="794008"/>
            <a:ext cx="4905998" cy="4248473"/>
          </a:xfrm>
        </p:spPr>
        <p:txBody>
          <a:bodyPr>
            <a:normAutofit/>
          </a:bodyPr>
          <a:lstStyle/>
          <a:p>
            <a:pPr marL="0" indent="0">
              <a:buNone/>
            </a:pPr>
            <a:r>
              <a:rPr lang="it-IT" sz="1600" dirty="0"/>
              <a:t>Spesso durante le eruzioni la lava acida si deposita lungo i fianchi del vulcano, formando un accumulo di materiale detto </a:t>
            </a:r>
            <a:r>
              <a:rPr lang="it-IT" sz="1600" b="1" dirty="0"/>
              <a:t>stratovulcano</a:t>
            </a:r>
            <a:r>
              <a:rPr lang="it-IT" sz="1600" dirty="0"/>
              <a:t>. I vulcani italiani, </a:t>
            </a:r>
            <a:r>
              <a:rPr lang="it-IT" sz="1600" b="1" dirty="0"/>
              <a:t>Vesuvio</a:t>
            </a:r>
            <a:r>
              <a:rPr lang="it-IT" sz="1600" dirty="0"/>
              <a:t>, </a:t>
            </a:r>
            <a:r>
              <a:rPr lang="it-IT" sz="1600" b="1" dirty="0"/>
              <a:t>Etna</a:t>
            </a:r>
            <a:r>
              <a:rPr lang="it-IT" sz="1600" dirty="0"/>
              <a:t> e </a:t>
            </a:r>
            <a:r>
              <a:rPr lang="it-IT" sz="1600" b="1" dirty="0"/>
              <a:t>Stromboli </a:t>
            </a:r>
            <a:r>
              <a:rPr lang="it-IT" sz="1600" dirty="0"/>
              <a:t>hanno questa caratteristica. In altri invece, la lava molto viscosa solidifica all’interno del camino, ostruendo il cratere finché la pressione dei gas sottostanti non crea una rottura sul fianco del vulcano da cui esce la lava incandescente. </a:t>
            </a:r>
          </a:p>
          <a:p>
            <a:pPr marL="0" indent="0">
              <a:buNone/>
            </a:pPr>
            <a:r>
              <a:rPr lang="it-IT" sz="1600" dirty="0"/>
              <a:t>Questa eruzione si chiama </a:t>
            </a:r>
            <a:r>
              <a:rPr lang="it-IT" sz="1600" b="1" dirty="0">
                <a:solidFill>
                  <a:schemeClr val="accent6">
                    <a:lumMod val="75000"/>
                  </a:schemeClr>
                </a:solidFill>
              </a:rPr>
              <a:t>peleana</a:t>
            </a:r>
            <a:r>
              <a:rPr lang="it-IT" sz="1600" dirty="0"/>
              <a:t>, dal nome </a:t>
            </a:r>
            <a:br>
              <a:rPr lang="it-IT" sz="1600" dirty="0"/>
            </a:br>
            <a:r>
              <a:rPr lang="it-IT" sz="1600" dirty="0"/>
              <a:t>del vulcano La </a:t>
            </a:r>
            <a:r>
              <a:rPr lang="it-IT" sz="1600" dirty="0" err="1"/>
              <a:t>Pelée</a:t>
            </a:r>
            <a:r>
              <a:rPr lang="it-IT" sz="1600" dirty="0"/>
              <a:t>, nei Caraibi. Quando invece </a:t>
            </a:r>
            <a:br>
              <a:rPr lang="it-IT" sz="1600" dirty="0"/>
            </a:br>
            <a:r>
              <a:rPr lang="it-IT" sz="1600" dirty="0"/>
              <a:t>un’eruzione esplosiva svuota un serbatoio </a:t>
            </a:r>
            <a:br>
              <a:rPr lang="it-IT" sz="1600" dirty="0"/>
            </a:br>
            <a:r>
              <a:rPr lang="it-IT" sz="1600" dirty="0"/>
              <a:t>magmatico, spesso gli strati sovrastanti del </a:t>
            </a:r>
            <a:br>
              <a:rPr lang="it-IT" sz="1600" dirty="0"/>
            </a:br>
            <a:r>
              <a:rPr lang="it-IT" sz="1600" dirty="0"/>
              <a:t>vulcano crollano formando un nuovo cratere </a:t>
            </a:r>
            <a:br>
              <a:rPr lang="it-IT" sz="1600" dirty="0"/>
            </a:br>
            <a:r>
              <a:rPr lang="it-IT" sz="1600" dirty="0"/>
              <a:t>più profondo, detto </a:t>
            </a:r>
            <a:r>
              <a:rPr lang="it-IT" sz="1600" b="1" dirty="0">
                <a:solidFill>
                  <a:schemeClr val="accent6">
                    <a:lumMod val="75000"/>
                  </a:schemeClr>
                </a:solidFill>
              </a:rPr>
              <a:t>caldera</a:t>
            </a:r>
            <a:r>
              <a:rPr lang="it-IT" sz="1600" dirty="0"/>
              <a:t> (caldaia, in spagnolo), </a:t>
            </a:r>
            <a:br>
              <a:rPr lang="it-IT" sz="1600" dirty="0"/>
            </a:br>
            <a:r>
              <a:rPr lang="it-IT" sz="1600" dirty="0"/>
              <a:t>come nei </a:t>
            </a:r>
            <a:r>
              <a:rPr lang="it-IT" sz="1600" b="1" dirty="0"/>
              <a:t>Campi Flegrei</a:t>
            </a:r>
            <a:r>
              <a:rPr lang="it-IT" sz="1600" dirty="0"/>
              <a:t>, in Campania. </a:t>
            </a:r>
          </a:p>
        </p:txBody>
      </p:sp>
      <p:pic>
        <p:nvPicPr>
          <p:cNvPr id="5" name="Immagine 47" descr="logo LATTES OK nero.jpg">
            <a:extLst>
              <a:ext uri="{FF2B5EF4-FFF2-40B4-BE49-F238E27FC236}">
                <a16:creationId xmlns:a16="http://schemas.microsoft.com/office/drawing/2014/main" id="{B559BA68-8CBC-8042-A49B-E30D2263F4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3E645443-8189-1749-8DCF-B8DDF80C3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035" y="2787774"/>
            <a:ext cx="3808430" cy="21444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id="{3A002DAB-747D-9D44-9B9E-63BFB3909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7582">
            <a:off x="6898337" y="492374"/>
            <a:ext cx="1962349" cy="25025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ttangolo 9">
            <a:extLst>
              <a:ext uri="{FF2B5EF4-FFF2-40B4-BE49-F238E27FC236}">
                <a16:creationId xmlns:a16="http://schemas.microsoft.com/office/drawing/2014/main" id="{78BB4D5F-418D-A948-BA1A-5C0323B95DD2}"/>
              </a:ext>
            </a:extLst>
          </p:cNvPr>
          <p:cNvSpPr/>
          <p:nvPr/>
        </p:nvSpPr>
        <p:spPr>
          <a:xfrm>
            <a:off x="5436096" y="910017"/>
            <a:ext cx="1836353" cy="738664"/>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sz="1400" dirty="0"/>
              <a:t>Spettacolare eruzione del vulcano </a:t>
            </a:r>
            <a:r>
              <a:rPr lang="it-IT" sz="1400" b="1" dirty="0"/>
              <a:t>Stromboli</a:t>
            </a:r>
            <a:r>
              <a:rPr lang="it-IT" sz="1400" dirty="0"/>
              <a:t>, nelle isole Eolie.</a:t>
            </a:r>
          </a:p>
        </p:txBody>
      </p:sp>
      <p:sp>
        <p:nvSpPr>
          <p:cNvPr id="11" name="Rettangolo 10">
            <a:extLst>
              <a:ext uri="{FF2B5EF4-FFF2-40B4-BE49-F238E27FC236}">
                <a16:creationId xmlns:a16="http://schemas.microsoft.com/office/drawing/2014/main" id="{74F07635-0E4C-A24D-A08A-7FE013CD6250}"/>
              </a:ext>
            </a:extLst>
          </p:cNvPr>
          <p:cNvSpPr/>
          <p:nvPr/>
        </p:nvSpPr>
        <p:spPr>
          <a:xfrm rot="21369642">
            <a:off x="4087457" y="4472760"/>
            <a:ext cx="1267749" cy="307777"/>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sz="1400" b="1" dirty="0"/>
              <a:t>Etna</a:t>
            </a:r>
            <a:r>
              <a:rPr lang="it-IT" sz="1400" dirty="0"/>
              <a:t> in Sicilia.</a:t>
            </a:r>
          </a:p>
        </p:txBody>
      </p:sp>
    </p:spTree>
    <p:extLst>
      <p:ext uri="{BB962C8B-B14F-4D97-AF65-F5344CB8AC3E}">
        <p14:creationId xmlns:p14="http://schemas.microsoft.com/office/powerpoint/2010/main" val="3605804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CAB564-9063-4862-BBB0-010EF0FDC254}"/>
              </a:ext>
            </a:extLst>
          </p:cNvPr>
          <p:cNvSpPr>
            <a:spLocks noGrp="1"/>
          </p:cNvSpPr>
          <p:nvPr>
            <p:ph type="title"/>
          </p:nvPr>
        </p:nvSpPr>
        <p:spPr/>
        <p:txBody>
          <a:bodyPr>
            <a:normAutofit/>
          </a:bodyPr>
          <a:lstStyle/>
          <a:p>
            <a:r>
              <a:rPr lang="it-IT" sz="4000" b="1" dirty="0">
                <a:solidFill>
                  <a:schemeClr val="accent6">
                    <a:lumMod val="75000"/>
                  </a:schemeClr>
                </a:solidFill>
              </a:rPr>
              <a:t>Vulcani dalla forma particolare</a:t>
            </a:r>
          </a:p>
        </p:txBody>
      </p:sp>
      <p:sp>
        <p:nvSpPr>
          <p:cNvPr id="3" name="Segnaposto contenuto 2">
            <a:extLst>
              <a:ext uri="{FF2B5EF4-FFF2-40B4-BE49-F238E27FC236}">
                <a16:creationId xmlns:a16="http://schemas.microsoft.com/office/drawing/2014/main" id="{3E570C64-8A86-4E01-AEB2-3BC01B0DE127}"/>
              </a:ext>
            </a:extLst>
          </p:cNvPr>
          <p:cNvSpPr>
            <a:spLocks noGrp="1"/>
          </p:cNvSpPr>
          <p:nvPr>
            <p:ph idx="1"/>
          </p:nvPr>
        </p:nvSpPr>
        <p:spPr>
          <a:xfrm>
            <a:off x="683568" y="1063229"/>
            <a:ext cx="7848872" cy="2012577"/>
          </a:xfrm>
        </p:spPr>
        <p:txBody>
          <a:bodyPr>
            <a:normAutofit/>
          </a:bodyPr>
          <a:lstStyle/>
          <a:p>
            <a:pPr marL="0" indent="0">
              <a:buNone/>
            </a:pPr>
            <a:r>
              <a:rPr lang="it-IT" sz="1600" dirty="0">
                <a:solidFill>
                  <a:prstClr val="black"/>
                </a:solidFill>
              </a:rPr>
              <a:t>Quando le lave molto fluide scorrono velocemente e solidificano lungo il cratere  conferiscono una forma molto larga e piatta al vulcano, dando luogo ai </a:t>
            </a:r>
            <a:r>
              <a:rPr lang="it-IT" sz="1600" b="1" dirty="0">
                <a:solidFill>
                  <a:schemeClr val="accent6">
                    <a:lumMod val="75000"/>
                  </a:schemeClr>
                </a:solidFill>
              </a:rPr>
              <a:t>vulcani</a:t>
            </a:r>
            <a:r>
              <a:rPr lang="it-IT" sz="1600" dirty="0">
                <a:solidFill>
                  <a:schemeClr val="accent6">
                    <a:lumMod val="75000"/>
                  </a:schemeClr>
                </a:solidFill>
              </a:rPr>
              <a:t> </a:t>
            </a:r>
            <a:r>
              <a:rPr lang="it-IT" sz="1600" b="1" dirty="0">
                <a:solidFill>
                  <a:schemeClr val="accent6">
                    <a:lumMod val="75000"/>
                  </a:schemeClr>
                </a:solidFill>
              </a:rPr>
              <a:t>a scudo</a:t>
            </a:r>
            <a:r>
              <a:rPr lang="it-IT" sz="1600" dirty="0">
                <a:solidFill>
                  <a:prstClr val="black"/>
                </a:solidFill>
              </a:rPr>
              <a:t>. Questi vulcani sono presenti nelle isole </a:t>
            </a:r>
            <a:r>
              <a:rPr lang="it-IT" sz="1600" dirty="0" err="1">
                <a:solidFill>
                  <a:prstClr val="black"/>
                </a:solidFill>
              </a:rPr>
              <a:t>Hawai</a:t>
            </a:r>
            <a:r>
              <a:rPr lang="it-IT" sz="1600" dirty="0">
                <a:solidFill>
                  <a:prstClr val="black"/>
                </a:solidFill>
              </a:rPr>
              <a:t>, Galapagos e in Islanda. Anche i </a:t>
            </a:r>
            <a:r>
              <a:rPr lang="it-IT" sz="1600" b="1" dirty="0">
                <a:solidFill>
                  <a:schemeClr val="accent6">
                    <a:lumMod val="75000"/>
                  </a:schemeClr>
                </a:solidFill>
              </a:rPr>
              <a:t>vulcani</a:t>
            </a:r>
            <a:r>
              <a:rPr lang="it-IT" sz="1600" dirty="0">
                <a:solidFill>
                  <a:srgbClr val="00B050"/>
                </a:solidFill>
              </a:rPr>
              <a:t> </a:t>
            </a:r>
            <a:r>
              <a:rPr lang="it-IT" sz="1600" b="1" dirty="0">
                <a:solidFill>
                  <a:schemeClr val="accent6">
                    <a:lumMod val="75000"/>
                  </a:schemeClr>
                </a:solidFill>
              </a:rPr>
              <a:t>lineari</a:t>
            </a:r>
            <a:r>
              <a:rPr lang="it-IT" sz="1600" dirty="0">
                <a:solidFill>
                  <a:srgbClr val="00B050"/>
                </a:solidFill>
              </a:rPr>
              <a:t> </a:t>
            </a:r>
            <a:r>
              <a:rPr lang="it-IT" sz="1600" dirty="0">
                <a:solidFill>
                  <a:prstClr val="black"/>
                </a:solidFill>
              </a:rPr>
              <a:t>hanno una lava molto fluida e spesso una spaccatura da cui fuoriesce il materiale che si distribuisce attorno in un’ampia superficie piatta. I vulcani lineari si trovano soprattutto in Islanda.</a:t>
            </a:r>
            <a:endParaRPr lang="it-IT" sz="1600" dirty="0"/>
          </a:p>
        </p:txBody>
      </p:sp>
      <p:pic>
        <p:nvPicPr>
          <p:cNvPr id="5" name="Immagine 47" descr="logo LATTES OK nero.jpg">
            <a:extLst>
              <a:ext uri="{FF2B5EF4-FFF2-40B4-BE49-F238E27FC236}">
                <a16:creationId xmlns:a16="http://schemas.microsoft.com/office/drawing/2014/main" id="{D0EE76E1-96BA-734F-9DF3-1D0B69A2EE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87669944-C5E3-6041-B244-7E9360BF0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632" y="2512655"/>
            <a:ext cx="3551870" cy="236512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ttangolo 7">
            <a:extLst>
              <a:ext uri="{FF2B5EF4-FFF2-40B4-BE49-F238E27FC236}">
                <a16:creationId xmlns:a16="http://schemas.microsoft.com/office/drawing/2014/main" id="{F10D294D-5732-C041-910A-396AF544D5D8}"/>
              </a:ext>
            </a:extLst>
          </p:cNvPr>
          <p:cNvSpPr/>
          <p:nvPr/>
        </p:nvSpPr>
        <p:spPr>
          <a:xfrm rot="21369642">
            <a:off x="5916907" y="3985177"/>
            <a:ext cx="2600934"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sz="1400" dirty="0"/>
              <a:t>Vista aerea della formazione</a:t>
            </a:r>
          </a:p>
          <a:p>
            <a:r>
              <a:rPr lang="it-IT" sz="1400" dirty="0"/>
              <a:t>vulcanica lineare </a:t>
            </a:r>
            <a:r>
              <a:rPr lang="it-IT" sz="1400" dirty="0" err="1"/>
              <a:t>Laki</a:t>
            </a:r>
            <a:r>
              <a:rPr lang="it-IT" sz="1400" dirty="0"/>
              <a:t> in Islanda.</a:t>
            </a:r>
          </a:p>
        </p:txBody>
      </p:sp>
    </p:spTree>
    <p:extLst>
      <p:ext uri="{BB962C8B-B14F-4D97-AF65-F5344CB8AC3E}">
        <p14:creationId xmlns:p14="http://schemas.microsoft.com/office/powerpoint/2010/main" val="36919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8E8993-4F25-4E8B-8325-192CBEF132D4}"/>
              </a:ext>
            </a:extLst>
          </p:cNvPr>
          <p:cNvSpPr>
            <a:spLocks noGrp="1"/>
          </p:cNvSpPr>
          <p:nvPr>
            <p:ph type="title"/>
          </p:nvPr>
        </p:nvSpPr>
        <p:spPr>
          <a:xfrm>
            <a:off x="457200" y="123478"/>
            <a:ext cx="8229600" cy="857250"/>
          </a:xfrm>
        </p:spPr>
        <p:txBody>
          <a:bodyPr>
            <a:normAutofit/>
          </a:bodyPr>
          <a:lstStyle/>
          <a:p>
            <a:r>
              <a:rPr lang="it-IT" sz="4000" b="1" dirty="0">
                <a:solidFill>
                  <a:schemeClr val="accent6">
                    <a:lumMod val="75000"/>
                  </a:schemeClr>
                </a:solidFill>
              </a:rPr>
              <a:t>Vulcani attivi, quiescenti, spenti</a:t>
            </a:r>
          </a:p>
        </p:txBody>
      </p:sp>
      <p:sp>
        <p:nvSpPr>
          <p:cNvPr id="3" name="Segnaposto contenuto 2">
            <a:extLst>
              <a:ext uri="{FF2B5EF4-FFF2-40B4-BE49-F238E27FC236}">
                <a16:creationId xmlns:a16="http://schemas.microsoft.com/office/drawing/2014/main" id="{1E588CB2-8090-40A6-ADB1-183F26EB756D}"/>
              </a:ext>
            </a:extLst>
          </p:cNvPr>
          <p:cNvSpPr>
            <a:spLocks noGrp="1"/>
          </p:cNvSpPr>
          <p:nvPr>
            <p:ph sz="half" idx="1"/>
          </p:nvPr>
        </p:nvSpPr>
        <p:spPr>
          <a:xfrm>
            <a:off x="611560" y="915566"/>
            <a:ext cx="8075240" cy="2014958"/>
          </a:xfrm>
        </p:spPr>
        <p:txBody>
          <a:bodyPr>
            <a:noAutofit/>
          </a:bodyPr>
          <a:lstStyle/>
          <a:p>
            <a:pPr marL="0" indent="0">
              <a:buNone/>
            </a:pPr>
            <a:r>
              <a:rPr lang="it-IT" sz="1600" dirty="0"/>
              <a:t>I vulcani si considerano:</a:t>
            </a:r>
          </a:p>
          <a:p>
            <a:pPr marL="198900" indent="-198900">
              <a:buClr>
                <a:schemeClr val="tx1"/>
              </a:buClr>
            </a:pPr>
            <a:r>
              <a:rPr lang="it-IT" sz="1600" b="1" dirty="0">
                <a:solidFill>
                  <a:schemeClr val="accent6">
                    <a:lumMod val="75000"/>
                  </a:schemeClr>
                </a:solidFill>
              </a:rPr>
              <a:t>attivi</a:t>
            </a:r>
            <a:r>
              <a:rPr lang="it-IT" sz="1600" b="1" dirty="0">
                <a:solidFill>
                  <a:srgbClr val="00B050"/>
                </a:solidFill>
              </a:rPr>
              <a:t> </a:t>
            </a:r>
            <a:r>
              <a:rPr lang="it-IT" sz="1600" dirty="0"/>
              <a:t>quando hanno un’attività eruttiva periodica e frequente come il </a:t>
            </a:r>
            <a:r>
              <a:rPr lang="it-IT" sz="1600" b="1" dirty="0"/>
              <a:t>Tambora</a:t>
            </a:r>
            <a:r>
              <a:rPr lang="it-IT" sz="1600" dirty="0"/>
              <a:t> in Indonesia e, in Italia, l’</a:t>
            </a:r>
            <a:r>
              <a:rPr lang="it-IT" sz="1600" b="1" dirty="0"/>
              <a:t>Etna</a:t>
            </a:r>
            <a:r>
              <a:rPr lang="it-IT" sz="1600" dirty="0"/>
              <a:t> e lo </a:t>
            </a:r>
            <a:r>
              <a:rPr lang="it-IT" sz="1600" b="1" dirty="0"/>
              <a:t>Stromboli</a:t>
            </a:r>
            <a:r>
              <a:rPr lang="it-IT" sz="1600" dirty="0"/>
              <a:t>;</a:t>
            </a:r>
          </a:p>
          <a:p>
            <a:pPr marL="198900" indent="-198900">
              <a:buClr>
                <a:schemeClr val="tx1"/>
              </a:buClr>
            </a:pPr>
            <a:r>
              <a:rPr lang="it-IT" sz="1600" b="1" dirty="0">
                <a:solidFill>
                  <a:schemeClr val="accent6">
                    <a:lumMod val="75000"/>
                  </a:schemeClr>
                </a:solidFill>
              </a:rPr>
              <a:t>quiescenti</a:t>
            </a:r>
            <a:r>
              <a:rPr lang="it-IT" sz="1600" dirty="0"/>
              <a:t> quando conservano un serbatoio magmatico ma non hanno attività eruttiva da molto tempo, anche centinaia di anni. Un esempio è il </a:t>
            </a:r>
            <a:r>
              <a:rPr lang="it-IT" sz="1600" b="1" dirty="0"/>
              <a:t>Monte Hood </a:t>
            </a:r>
            <a:r>
              <a:rPr lang="it-IT" sz="1600" dirty="0"/>
              <a:t>negli Stati Uniti;</a:t>
            </a:r>
          </a:p>
          <a:p>
            <a:pPr marL="198900" indent="-198900">
              <a:buClr>
                <a:schemeClr val="tx1"/>
              </a:buClr>
            </a:pPr>
            <a:r>
              <a:rPr lang="it-IT" sz="1600" b="1" dirty="0">
                <a:solidFill>
                  <a:schemeClr val="accent6">
                    <a:lumMod val="75000"/>
                  </a:schemeClr>
                </a:solidFill>
              </a:rPr>
              <a:t>spenti</a:t>
            </a:r>
            <a:r>
              <a:rPr lang="it-IT" sz="1600" dirty="0"/>
              <a:t> o </a:t>
            </a:r>
            <a:r>
              <a:rPr lang="it-IT" sz="1600" b="1" dirty="0">
                <a:solidFill>
                  <a:schemeClr val="accent6">
                    <a:lumMod val="75000"/>
                  </a:schemeClr>
                </a:solidFill>
              </a:rPr>
              <a:t>inattivi</a:t>
            </a:r>
            <a:r>
              <a:rPr lang="it-IT" sz="1600" dirty="0"/>
              <a:t> quando non hanno attività vulcanica ‘‘</a:t>
            </a:r>
            <a:r>
              <a:rPr lang="it-IT" sz="1600" b="1" dirty="0"/>
              <a:t>a memoria storica</a:t>
            </a:r>
            <a:r>
              <a:rPr lang="it-IT" sz="1600" dirty="0"/>
              <a:t>’’. Esempi sono i </a:t>
            </a:r>
            <a:r>
              <a:rPr lang="it-IT" sz="1600" b="1" dirty="0"/>
              <a:t>Puys</a:t>
            </a:r>
            <a:r>
              <a:rPr lang="it-IT" sz="1600" dirty="0"/>
              <a:t> in Francia e il </a:t>
            </a:r>
            <a:r>
              <a:rPr lang="it-IT" sz="1600" b="1" dirty="0"/>
              <a:t>Monte Amiata </a:t>
            </a:r>
            <a:r>
              <a:rPr lang="it-IT" sz="1600" dirty="0"/>
              <a:t>in Toscana.</a:t>
            </a:r>
          </a:p>
        </p:txBody>
      </p:sp>
      <p:pic>
        <p:nvPicPr>
          <p:cNvPr id="5" name="Immagine 47" descr="logo LATTES OK nero.jpg">
            <a:extLst>
              <a:ext uri="{FF2B5EF4-FFF2-40B4-BE49-F238E27FC236}">
                <a16:creationId xmlns:a16="http://schemas.microsoft.com/office/drawing/2014/main" id="{52BD5B4D-ECF5-A34B-B675-D296D14323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C8065241-1426-B247-983E-03E81DCF8568}"/>
              </a:ext>
            </a:extLst>
          </p:cNvPr>
          <p:cNvPicPr>
            <a:picLocks noChangeAspect="1"/>
          </p:cNvPicPr>
          <p:nvPr/>
        </p:nvPicPr>
        <p:blipFill rotWithShape="1">
          <a:blip r:embed="rId3">
            <a:extLst>
              <a:ext uri="{28A0092B-C50C-407E-A947-70E740481C1C}">
                <a14:useLocalDpi xmlns:a14="http://schemas.microsoft.com/office/drawing/2010/main" val="0"/>
              </a:ext>
            </a:extLst>
          </a:blip>
          <a:srcRect t="29730"/>
          <a:stretch/>
        </p:blipFill>
        <p:spPr>
          <a:xfrm rot="249423">
            <a:off x="4750709" y="3014300"/>
            <a:ext cx="3544293" cy="16584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a:extLst>
              <a:ext uri="{FF2B5EF4-FFF2-40B4-BE49-F238E27FC236}">
                <a16:creationId xmlns:a16="http://schemas.microsoft.com/office/drawing/2014/main" id="{E9B66E6C-3727-C94A-ADC9-6B0D32207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2939399"/>
            <a:ext cx="3119448" cy="17468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ttangolo 11">
            <a:extLst>
              <a:ext uri="{FF2B5EF4-FFF2-40B4-BE49-F238E27FC236}">
                <a16:creationId xmlns:a16="http://schemas.microsoft.com/office/drawing/2014/main" id="{10B111B2-DFA0-4A43-84AF-284B1DCB7DB4}"/>
              </a:ext>
            </a:extLst>
          </p:cNvPr>
          <p:cNvSpPr/>
          <p:nvPr/>
        </p:nvSpPr>
        <p:spPr>
          <a:xfrm>
            <a:off x="5220072" y="4326265"/>
            <a:ext cx="2334129"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sz="1400" dirty="0"/>
              <a:t>Il </a:t>
            </a:r>
            <a:r>
              <a:rPr lang="it-IT" sz="1400" b="1" dirty="0" err="1"/>
              <a:t>Puys</a:t>
            </a:r>
            <a:r>
              <a:rPr lang="it-IT" sz="1400" dirty="0"/>
              <a:t>, complesso vulcanico inattivo in Francia.</a:t>
            </a:r>
          </a:p>
        </p:txBody>
      </p:sp>
      <p:sp>
        <p:nvSpPr>
          <p:cNvPr id="13" name="Rettangolo 12">
            <a:extLst>
              <a:ext uri="{FF2B5EF4-FFF2-40B4-BE49-F238E27FC236}">
                <a16:creationId xmlns:a16="http://schemas.microsoft.com/office/drawing/2014/main" id="{14A66231-24A6-E44F-8A44-9190C49C95DC}"/>
              </a:ext>
            </a:extLst>
          </p:cNvPr>
          <p:cNvSpPr/>
          <p:nvPr/>
        </p:nvSpPr>
        <p:spPr>
          <a:xfrm rot="363459">
            <a:off x="897795" y="4325691"/>
            <a:ext cx="1700431" cy="524368"/>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sz="1400" dirty="0"/>
              <a:t>Il </a:t>
            </a:r>
            <a:r>
              <a:rPr lang="it-IT" sz="1400" b="1" dirty="0"/>
              <a:t>Vesuvio</a:t>
            </a:r>
            <a:r>
              <a:rPr lang="it-IT" sz="1400" dirty="0"/>
              <a:t>, è un vulcano quiescente.</a:t>
            </a:r>
          </a:p>
        </p:txBody>
      </p:sp>
    </p:spTree>
    <p:extLst>
      <p:ext uri="{BB962C8B-B14F-4D97-AF65-F5344CB8AC3E}">
        <p14:creationId xmlns:p14="http://schemas.microsoft.com/office/powerpoint/2010/main" val="2571201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454578-BD35-4D5F-89D5-43DB0D0A4E77}"/>
              </a:ext>
            </a:extLst>
          </p:cNvPr>
          <p:cNvSpPr>
            <a:spLocks noGrp="1"/>
          </p:cNvSpPr>
          <p:nvPr>
            <p:ph type="title"/>
          </p:nvPr>
        </p:nvSpPr>
        <p:spPr/>
        <p:txBody>
          <a:bodyPr>
            <a:normAutofit/>
          </a:bodyPr>
          <a:lstStyle/>
          <a:p>
            <a:pPr>
              <a:lnSpc>
                <a:spcPts val="3360"/>
              </a:lnSpc>
            </a:pPr>
            <a:r>
              <a:rPr lang="it-IT" sz="4000" b="1" dirty="0">
                <a:solidFill>
                  <a:schemeClr val="accent6">
                    <a:lumMod val="75000"/>
                  </a:schemeClr>
                </a:solidFill>
              </a:rPr>
              <a:t>Il vulcanismo secondario</a:t>
            </a:r>
          </a:p>
        </p:txBody>
      </p:sp>
      <p:sp>
        <p:nvSpPr>
          <p:cNvPr id="3" name="Segnaposto contenuto 2">
            <a:extLst>
              <a:ext uri="{FF2B5EF4-FFF2-40B4-BE49-F238E27FC236}">
                <a16:creationId xmlns:a16="http://schemas.microsoft.com/office/drawing/2014/main" id="{BDAC6752-055A-418A-9851-F02FEDB625BA}"/>
              </a:ext>
            </a:extLst>
          </p:cNvPr>
          <p:cNvSpPr>
            <a:spLocks noGrp="1"/>
          </p:cNvSpPr>
          <p:nvPr>
            <p:ph idx="1"/>
          </p:nvPr>
        </p:nvSpPr>
        <p:spPr>
          <a:xfrm>
            <a:off x="457200" y="1063228"/>
            <a:ext cx="4906888" cy="3956793"/>
          </a:xfrm>
        </p:spPr>
        <p:txBody>
          <a:bodyPr>
            <a:noAutofit/>
          </a:bodyPr>
          <a:lstStyle/>
          <a:p>
            <a:pPr marL="0" indent="0">
              <a:buNone/>
            </a:pPr>
            <a:r>
              <a:rPr lang="it-IT" sz="1600" dirty="0"/>
              <a:t>L’attività vulcanica è spesso accompagnata da </a:t>
            </a:r>
            <a:r>
              <a:rPr lang="it-IT" sz="1600" b="1" dirty="0"/>
              <a:t>emissione di gas diversi </a:t>
            </a:r>
            <a:r>
              <a:rPr lang="it-IT" sz="1600" dirty="0"/>
              <a:t>e di </a:t>
            </a:r>
            <a:r>
              <a:rPr lang="it-IT" sz="1600" b="1" dirty="0"/>
              <a:t>acque ad alta temperatura</a:t>
            </a:r>
            <a:r>
              <a:rPr lang="it-IT" sz="1600" dirty="0"/>
              <a:t>:</a:t>
            </a:r>
          </a:p>
          <a:p>
            <a:pPr marL="198900" indent="-198900">
              <a:buClr>
                <a:schemeClr val="tx1"/>
              </a:buClr>
            </a:pPr>
            <a:r>
              <a:rPr lang="it-IT" sz="1600" b="1" dirty="0">
                <a:solidFill>
                  <a:schemeClr val="accent6">
                    <a:lumMod val="75000"/>
                  </a:schemeClr>
                </a:solidFill>
              </a:rPr>
              <a:t>fumarole</a:t>
            </a:r>
            <a:r>
              <a:rPr lang="it-IT" sz="1600" dirty="0"/>
              <a:t>, il vapore viene emesso a temperature intorno ai 100 °C e condensa a contatto con l’aria generando fumo;</a:t>
            </a:r>
          </a:p>
          <a:p>
            <a:pPr marL="198900" indent="-198900">
              <a:buClr>
                <a:schemeClr val="tx1"/>
              </a:buClr>
            </a:pPr>
            <a:r>
              <a:rPr lang="it-IT" sz="1600" b="1" dirty="0">
                <a:solidFill>
                  <a:schemeClr val="accent6">
                    <a:lumMod val="75000"/>
                  </a:schemeClr>
                </a:solidFill>
              </a:rPr>
              <a:t>mofete</a:t>
            </a:r>
            <a:r>
              <a:rPr lang="it-IT" sz="1600" dirty="0"/>
              <a:t>, emissioni di anidride carbonica che ristagna nel suolo, perché più pesante dell’aria;</a:t>
            </a:r>
          </a:p>
          <a:p>
            <a:pPr marL="198900" indent="-198900">
              <a:buClr>
                <a:schemeClr val="tx1"/>
              </a:buClr>
            </a:pPr>
            <a:r>
              <a:rPr lang="it-IT" sz="1600" b="1" dirty="0">
                <a:solidFill>
                  <a:schemeClr val="accent6">
                    <a:lumMod val="75000"/>
                  </a:schemeClr>
                </a:solidFill>
              </a:rPr>
              <a:t>putizze</a:t>
            </a:r>
            <a:r>
              <a:rPr lang="it-IT" sz="1600" dirty="0"/>
              <a:t>, emissioni fredde di gas sulfurei;</a:t>
            </a:r>
          </a:p>
          <a:p>
            <a:pPr marL="198900" indent="-198900">
              <a:buClr>
                <a:schemeClr val="tx1"/>
              </a:buClr>
            </a:pPr>
            <a:r>
              <a:rPr lang="it-IT" sz="1600" b="1" dirty="0">
                <a:solidFill>
                  <a:schemeClr val="accent6">
                    <a:lumMod val="75000"/>
                  </a:schemeClr>
                </a:solidFill>
              </a:rPr>
              <a:t>solfatare</a:t>
            </a:r>
            <a:r>
              <a:rPr lang="it-IT" sz="1600" dirty="0"/>
              <a:t>, emissioni di vapore acqueo misto ad acido solforico che con l’ossigeno si trasforma in zolfo;</a:t>
            </a:r>
          </a:p>
          <a:p>
            <a:pPr marL="198900" indent="-198900">
              <a:buClr>
                <a:schemeClr val="tx1"/>
              </a:buClr>
            </a:pPr>
            <a:r>
              <a:rPr lang="it-IT" sz="1600" b="1" dirty="0">
                <a:solidFill>
                  <a:schemeClr val="accent6">
                    <a:lumMod val="75000"/>
                  </a:schemeClr>
                </a:solidFill>
              </a:rPr>
              <a:t>soffioni</a:t>
            </a:r>
            <a:r>
              <a:rPr lang="it-IT" sz="1600" dirty="0"/>
              <a:t>, emissioni di vapore acqueo a temperature elevatissime in forma di violenti getti.</a:t>
            </a:r>
          </a:p>
          <a:p>
            <a:pPr marL="0" indent="0">
              <a:buNone/>
            </a:pPr>
            <a:endParaRPr lang="it-IT" sz="1600" dirty="0"/>
          </a:p>
        </p:txBody>
      </p:sp>
      <p:sp>
        <p:nvSpPr>
          <p:cNvPr id="8" name="Rettangolo 7">
            <a:extLst>
              <a:ext uri="{FF2B5EF4-FFF2-40B4-BE49-F238E27FC236}">
                <a16:creationId xmlns:a16="http://schemas.microsoft.com/office/drawing/2014/main" id="{38CFB3A9-518C-4CCF-99FA-C97D31BE223F}"/>
              </a:ext>
            </a:extLst>
          </p:cNvPr>
          <p:cNvSpPr/>
          <p:nvPr/>
        </p:nvSpPr>
        <p:spPr>
          <a:xfrm flipV="1">
            <a:off x="3059832" y="1644936"/>
            <a:ext cx="5544616" cy="369332"/>
          </a:xfrm>
          <a:prstGeom prst="rect">
            <a:avLst/>
          </a:prstGeom>
        </p:spPr>
        <p:txBody>
          <a:bodyPr wrap="square">
            <a:spAutoFit/>
          </a:bodyPr>
          <a:lstStyle/>
          <a:p>
            <a:r>
              <a:rPr lang="it-IT" b="1">
                <a:solidFill>
                  <a:srgbClr val="FF0000"/>
                </a:solidFill>
              </a:rPr>
              <a:t> </a:t>
            </a:r>
            <a:endParaRPr lang="it-IT" sz="3200" b="1" dirty="0">
              <a:solidFill>
                <a:srgbClr val="FF0000"/>
              </a:solidFill>
            </a:endParaRPr>
          </a:p>
        </p:txBody>
      </p:sp>
      <p:pic>
        <p:nvPicPr>
          <p:cNvPr id="7" name="Immagine 47" descr="logo LATTES OK nero.jpg">
            <a:extLst>
              <a:ext uri="{FF2B5EF4-FFF2-40B4-BE49-F238E27FC236}">
                <a16:creationId xmlns:a16="http://schemas.microsoft.com/office/drawing/2014/main" id="{E42B845B-8C6D-C448-B184-E6993F50DC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5634FD9B-2E57-954B-832F-442604B0F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192" y="1037230"/>
            <a:ext cx="2112992" cy="15847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magine 9">
            <a:extLst>
              <a:ext uri="{FF2B5EF4-FFF2-40B4-BE49-F238E27FC236}">
                <a16:creationId xmlns:a16="http://schemas.microsoft.com/office/drawing/2014/main" id="{1872C6C1-ECBF-AA4A-825F-B501037C8019}"/>
              </a:ext>
            </a:extLst>
          </p:cNvPr>
          <p:cNvPicPr>
            <a:picLocks noChangeAspect="1"/>
          </p:cNvPicPr>
          <p:nvPr/>
        </p:nvPicPr>
        <p:blipFill rotWithShape="1">
          <a:blip r:embed="rId4">
            <a:extLst>
              <a:ext uri="{28A0092B-C50C-407E-A947-70E740481C1C}">
                <a14:useLocalDpi xmlns:a14="http://schemas.microsoft.com/office/drawing/2010/main" val="0"/>
              </a:ext>
            </a:extLst>
          </a:blip>
          <a:srcRect r="15015"/>
          <a:stretch/>
        </p:blipFill>
        <p:spPr>
          <a:xfrm rot="21190933">
            <a:off x="7283112" y="1446151"/>
            <a:ext cx="1724370" cy="15181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magine 11">
            <a:extLst>
              <a:ext uri="{FF2B5EF4-FFF2-40B4-BE49-F238E27FC236}">
                <a16:creationId xmlns:a16="http://schemas.microsoft.com/office/drawing/2014/main" id="{F219DA4D-6206-FC4E-B3E8-6664B3517B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6827" y="3007894"/>
            <a:ext cx="2122601" cy="14084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magine 13">
            <a:extLst>
              <a:ext uri="{FF2B5EF4-FFF2-40B4-BE49-F238E27FC236}">
                <a16:creationId xmlns:a16="http://schemas.microsoft.com/office/drawing/2014/main" id="{B1391E5F-FBFB-2541-9539-69F1FCAAAF46}"/>
              </a:ext>
            </a:extLst>
          </p:cNvPr>
          <p:cNvPicPr>
            <a:picLocks noChangeAspect="1"/>
          </p:cNvPicPr>
          <p:nvPr/>
        </p:nvPicPr>
        <p:blipFill rotWithShape="1">
          <a:blip r:embed="rId6">
            <a:extLst>
              <a:ext uri="{28A0092B-C50C-407E-A947-70E740481C1C}">
                <a14:useLocalDpi xmlns:a14="http://schemas.microsoft.com/office/drawing/2010/main" val="0"/>
              </a:ext>
            </a:extLst>
          </a:blip>
          <a:srcRect l="9493" t="10127" r="5652"/>
          <a:stretch/>
        </p:blipFill>
        <p:spPr>
          <a:xfrm rot="232558">
            <a:off x="7100419" y="3457861"/>
            <a:ext cx="1887246" cy="14981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ttangolo 16">
            <a:extLst>
              <a:ext uri="{FF2B5EF4-FFF2-40B4-BE49-F238E27FC236}">
                <a16:creationId xmlns:a16="http://schemas.microsoft.com/office/drawing/2014/main" id="{821C6030-8D38-7247-ACB1-280C804C45A9}"/>
              </a:ext>
            </a:extLst>
          </p:cNvPr>
          <p:cNvSpPr/>
          <p:nvPr/>
        </p:nvSpPr>
        <p:spPr>
          <a:xfrm rot="21350890">
            <a:off x="5753864" y="2498506"/>
            <a:ext cx="863763"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fumarole</a:t>
            </a:r>
            <a:endParaRPr lang="it-IT" sz="1400" dirty="0">
              <a:latin typeface="+mn-lt"/>
              <a:ea typeface="+mn-ea"/>
            </a:endParaRPr>
          </a:p>
        </p:txBody>
      </p:sp>
      <p:sp>
        <p:nvSpPr>
          <p:cNvPr id="18" name="Rettangolo 17">
            <a:extLst>
              <a:ext uri="{FF2B5EF4-FFF2-40B4-BE49-F238E27FC236}">
                <a16:creationId xmlns:a16="http://schemas.microsoft.com/office/drawing/2014/main" id="{685784A1-A672-6744-BE54-A0ED391B1067}"/>
              </a:ext>
            </a:extLst>
          </p:cNvPr>
          <p:cNvSpPr/>
          <p:nvPr/>
        </p:nvSpPr>
        <p:spPr>
          <a:xfrm>
            <a:off x="8073134" y="2864779"/>
            <a:ext cx="718338"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mofete</a:t>
            </a:r>
            <a:endParaRPr lang="it-IT" sz="1400" dirty="0">
              <a:latin typeface="+mn-lt"/>
              <a:ea typeface="+mn-ea"/>
            </a:endParaRPr>
          </a:p>
        </p:txBody>
      </p:sp>
      <p:sp>
        <p:nvSpPr>
          <p:cNvPr id="19" name="Rettangolo 18">
            <a:extLst>
              <a:ext uri="{FF2B5EF4-FFF2-40B4-BE49-F238E27FC236}">
                <a16:creationId xmlns:a16="http://schemas.microsoft.com/office/drawing/2014/main" id="{30C283C1-823E-0E40-A0BE-3433BA876B7A}"/>
              </a:ext>
            </a:extLst>
          </p:cNvPr>
          <p:cNvSpPr/>
          <p:nvPr/>
        </p:nvSpPr>
        <p:spPr>
          <a:xfrm>
            <a:off x="6521603" y="4508362"/>
            <a:ext cx="747320"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soffioni</a:t>
            </a:r>
            <a:endParaRPr lang="it-IT" sz="1400" dirty="0">
              <a:latin typeface="+mn-lt"/>
              <a:ea typeface="+mn-ea"/>
            </a:endParaRPr>
          </a:p>
        </p:txBody>
      </p:sp>
      <p:sp>
        <p:nvSpPr>
          <p:cNvPr id="20" name="Rettangolo 19">
            <a:extLst>
              <a:ext uri="{FF2B5EF4-FFF2-40B4-BE49-F238E27FC236}">
                <a16:creationId xmlns:a16="http://schemas.microsoft.com/office/drawing/2014/main" id="{17D18F34-A09C-DE49-8530-DE4F1C0CBD7F}"/>
              </a:ext>
            </a:extLst>
          </p:cNvPr>
          <p:cNvSpPr/>
          <p:nvPr/>
        </p:nvSpPr>
        <p:spPr>
          <a:xfrm rot="477293">
            <a:off x="4971045" y="4354097"/>
            <a:ext cx="834845" cy="307777"/>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pPr algn="ctr" fontAlgn="auto">
              <a:spcBef>
                <a:spcPts val="0"/>
              </a:spcBef>
              <a:spcAft>
                <a:spcPts val="0"/>
              </a:spcAft>
              <a:defRPr/>
            </a:pPr>
            <a:r>
              <a:rPr lang="it-IT" sz="1400" b="1" dirty="0"/>
              <a:t>solfatara</a:t>
            </a:r>
            <a:endParaRPr lang="it-IT" sz="1400" dirty="0">
              <a:latin typeface="+mn-lt"/>
              <a:ea typeface="+mn-ea"/>
            </a:endParaRPr>
          </a:p>
        </p:txBody>
      </p:sp>
    </p:spTree>
    <p:extLst>
      <p:ext uri="{BB962C8B-B14F-4D97-AF65-F5344CB8AC3E}">
        <p14:creationId xmlns:p14="http://schemas.microsoft.com/office/powerpoint/2010/main" val="174682162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2845</TotalTime>
  <Words>1568</Words>
  <Application>Microsoft Macintosh PowerPoint</Application>
  <PresentationFormat>Presentazione su schermo (16:9)</PresentationFormat>
  <Paragraphs>92</Paragraphs>
  <Slides>16</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16</vt:i4>
      </vt:variant>
    </vt:vector>
  </HeadingPairs>
  <TitlesOfParts>
    <vt:vector size="19" baseType="lpstr">
      <vt:lpstr>Arial</vt:lpstr>
      <vt:lpstr>Calibri</vt:lpstr>
      <vt:lpstr>Tema di Office</vt:lpstr>
      <vt:lpstr>Presentazione standard di PowerPoint</vt:lpstr>
      <vt:lpstr>Vulcani e terremoti</vt:lpstr>
      <vt:lpstr>I vulcani</vt:lpstr>
      <vt:lpstr>Perché avvengono le eruzioni</vt:lpstr>
      <vt:lpstr>Le fasi di un’eruzione</vt:lpstr>
      <vt:lpstr>I tipi di eruzione</vt:lpstr>
      <vt:lpstr>Vulcani dalla forma particolare</vt:lpstr>
      <vt:lpstr>Vulcani attivi, quiescenti, spenti</vt:lpstr>
      <vt:lpstr>Il vulcanismo secondario</vt:lpstr>
      <vt:lpstr>Il vulcanismo secondario</vt:lpstr>
      <vt:lpstr>I terremoti</vt:lpstr>
      <vt:lpstr>Ipocentro ed epicentro</vt:lpstr>
      <vt:lpstr>Le onde sismiche</vt:lpstr>
      <vt:lpstr>L’intensità dei terremoti</vt:lpstr>
      <vt:lpstr>I maremoti</vt:lpstr>
      <vt:lpstr>La distribuzione dei vulcani e dei terremoti sulla Terra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respirazione</dc:title>
  <dc:creator>exir.gennari@latteseditori.it</dc:creator>
  <cp:lastModifiedBy>Microsoft Office User</cp:lastModifiedBy>
  <cp:revision>406</cp:revision>
  <dcterms:created xsi:type="dcterms:W3CDTF">2020-03-17T13:59:37Z</dcterms:created>
  <dcterms:modified xsi:type="dcterms:W3CDTF">2020-04-29T13:15:18Z</dcterms:modified>
</cp:coreProperties>
</file>