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8"/>
    <p:restoredTop sz="90346" autoAdjust="0"/>
  </p:normalViewPr>
  <p:slideViewPr>
    <p:cSldViewPr>
      <p:cViewPr varScale="1">
        <p:scale>
          <a:sx n="157" d="100"/>
          <a:sy n="157" d="100"/>
        </p:scale>
        <p:origin x="110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1411-9398-4AC5-8DD9-F36A3B132A9E}" type="datetimeFigureOut">
              <a:rPr lang="it-IT" smtClean="0"/>
              <a:pPr/>
              <a:t>05/05/20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3315E-DCB7-41D6-B3DD-9422C140DF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96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05/05/20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C003B3F-E54E-8440-8013-68AD55827A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" b="11881"/>
          <a:stretch/>
        </p:blipFill>
        <p:spPr>
          <a:xfrm>
            <a:off x="-14177" y="1"/>
            <a:ext cx="9158177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6064" y="173087"/>
            <a:ext cx="7772400" cy="1102519"/>
          </a:xfrm>
        </p:spPr>
        <p:txBody>
          <a:bodyPr>
            <a:normAutofit/>
          </a:bodyPr>
          <a:lstStyle/>
          <a:p>
            <a:r>
              <a:rPr lang="it-IT" sz="5400" b="1" dirty="0"/>
              <a:t>Il suono</a:t>
            </a:r>
            <a:endParaRPr lang="it-IT" sz="5400" dirty="0"/>
          </a:p>
        </p:txBody>
      </p:sp>
      <p:pic>
        <p:nvPicPr>
          <p:cNvPr id="8" name="Immagine 4" descr="logo LATTES OK nero.psd">
            <a:extLst>
              <a:ext uri="{FF2B5EF4-FFF2-40B4-BE49-F238E27FC236}">
                <a16:creationId xmlns:a16="http://schemas.microsoft.com/office/drawing/2014/main" id="{C6371400-9FC7-754A-8015-35B9EFE47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7610"/>
            <a:ext cx="8048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Le onde meccaniche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059582"/>
            <a:ext cx="8118074" cy="344099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Le onde del mare, i terremoti, le vibrazioni delle corde di una chitarra sono fenomeni diversi fra loro ma hanno una caratteristica comune: sono </a:t>
            </a:r>
            <a:r>
              <a:rPr lang="it-IT" sz="1600" b="1" dirty="0"/>
              <a:t>oscillazioni</a:t>
            </a:r>
            <a:r>
              <a:rPr lang="it-IT" sz="1600" dirty="0"/>
              <a:t> che si propagano in un mezzo come l’acqua, la terra, l’aria. Queste oscillazioni si chiamano </a:t>
            </a:r>
            <a:r>
              <a:rPr lang="it-IT" sz="1600" b="1" dirty="0"/>
              <a:t>onde meccaniche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Le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onde meccaniche </a:t>
            </a:r>
            <a:r>
              <a:rPr lang="it-IT" sz="1600" b="1" dirty="0"/>
              <a:t>partono da una sorgente e si trasmettono in un mezzo elastico come l’acqua o l’aria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Per esempio, se gettiamo un sasso (</a:t>
            </a:r>
            <a:r>
              <a:rPr lang="it-IT" sz="1600" b="1" dirty="0"/>
              <a:t>corpo sorgente</a:t>
            </a:r>
            <a:r>
              <a:rPr lang="it-IT" sz="1600" dirty="0"/>
              <a:t>) </a:t>
            </a:r>
            <a:br>
              <a:rPr lang="it-IT" sz="1600" dirty="0"/>
            </a:br>
            <a:r>
              <a:rPr lang="it-IT" sz="1600" dirty="0"/>
              <a:t>nell’acqua di un lago (</a:t>
            </a:r>
            <a:r>
              <a:rPr lang="it-IT" sz="1600" b="1" dirty="0"/>
              <a:t>mezzo elastico</a:t>
            </a:r>
            <a:r>
              <a:rPr lang="it-IT" sz="1600" dirty="0"/>
              <a:t>), si formano </a:t>
            </a:r>
            <a:br>
              <a:rPr lang="it-IT" sz="1600" dirty="0"/>
            </a:br>
            <a:r>
              <a:rPr lang="it-IT" sz="1600" dirty="0"/>
              <a:t>delle onde di natura meccanica: le molecole dell’acqua </a:t>
            </a:r>
            <a:br>
              <a:rPr lang="it-IT" sz="1600" dirty="0"/>
            </a:br>
            <a:r>
              <a:rPr lang="it-IT" sz="1600" dirty="0"/>
              <a:t>iniziano a oscillare in senso verticale (dall’alto verso </a:t>
            </a:r>
            <a:br>
              <a:rPr lang="it-IT" sz="1600" dirty="0"/>
            </a:br>
            <a:r>
              <a:rPr lang="it-IT" sz="1600" dirty="0"/>
              <a:t>il basso), colpiscono le molecole vicine che oscillano </a:t>
            </a:r>
            <a:br>
              <a:rPr lang="it-IT" sz="1600" dirty="0"/>
            </a:br>
            <a:r>
              <a:rPr lang="it-IT" sz="1600" dirty="0"/>
              <a:t>a loro volta e trasmettono il movimento sempre </a:t>
            </a:r>
            <a:br>
              <a:rPr lang="it-IT" sz="1600" dirty="0"/>
            </a:br>
            <a:r>
              <a:rPr lang="it-IT" sz="1600" dirty="0"/>
              <a:t>più lontano. </a:t>
            </a:r>
          </a:p>
          <a:p>
            <a:pPr marL="0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 marL="0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670FDAFB-F65A-0540-AA34-CB0A950D3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1E71BEB-49E8-F146-99B5-961FC4229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258">
            <a:off x="5447850" y="2405919"/>
            <a:ext cx="3258902" cy="21819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2347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Le onde meccaniche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061859"/>
            <a:ext cx="8318158" cy="164307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Le onde meccaniche si trasmettono da un punto all’altro mediante le </a:t>
            </a:r>
            <a:r>
              <a:rPr lang="it-IT" sz="1600" b="1" dirty="0"/>
              <a:t>vibrazioni</a:t>
            </a:r>
            <a:r>
              <a:rPr lang="it-IT" sz="1600" dirty="0"/>
              <a:t> del mezzo che attraversano e possono essere longitudinali o trasversali. </a:t>
            </a:r>
          </a:p>
          <a:p>
            <a:pPr marL="0">
              <a:buNone/>
            </a:pPr>
            <a:r>
              <a:rPr lang="it-IT" sz="1600" b="1" dirty="0"/>
              <a:t>Onda longitudinale</a:t>
            </a:r>
            <a:r>
              <a:rPr lang="it-IT" sz="1600" dirty="0"/>
              <a:t>:</a:t>
            </a:r>
            <a:r>
              <a:rPr lang="it-IT" sz="1600" b="1" dirty="0"/>
              <a:t> </a:t>
            </a:r>
            <a:r>
              <a:rPr lang="it-IT" sz="1600" dirty="0"/>
              <a:t>le particelle oscillano nella stessa direzione di propagazione dell’onda. </a:t>
            </a:r>
          </a:p>
          <a:p>
            <a:pPr marL="0">
              <a:buNone/>
            </a:pPr>
            <a:r>
              <a:rPr lang="it-IT" sz="1600" b="1" dirty="0"/>
              <a:t>Onda trasversale</a:t>
            </a:r>
            <a:r>
              <a:rPr lang="it-IT" sz="1600" dirty="0"/>
              <a:t>:</a:t>
            </a:r>
            <a:r>
              <a:rPr lang="it-IT" sz="1600" b="1" dirty="0"/>
              <a:t> </a:t>
            </a:r>
            <a:r>
              <a:rPr lang="it-IT" sz="1600" dirty="0"/>
              <a:t>le particelle oscillano perpendicolarmente alla direzione di propagazione dell’onda.</a:t>
            </a:r>
            <a:br>
              <a:rPr lang="it-IT" sz="1600" dirty="0"/>
            </a:b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sp>
        <p:nvSpPr>
          <p:cNvPr id="5" name="Rettangolo 4"/>
          <p:cNvSpPr/>
          <p:nvPr/>
        </p:nvSpPr>
        <p:spPr>
          <a:xfrm>
            <a:off x="621046" y="3828985"/>
            <a:ext cx="7983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Le onde meccaniche non possono propagarsi nel vuoto come le onde elettromagnetiche.</a:t>
            </a:r>
          </a:p>
          <a:p>
            <a:r>
              <a:rPr lang="it-IT" sz="1600" dirty="0"/>
              <a:t>Il punto più alto di un’onda meccanica si chiama </a:t>
            </a:r>
            <a:r>
              <a:rPr lang="it-IT" sz="1600" b="1" dirty="0"/>
              <a:t>cresta</a:t>
            </a:r>
            <a:r>
              <a:rPr lang="it-IT" sz="1600" dirty="0"/>
              <a:t>, il più basso </a:t>
            </a:r>
            <a:r>
              <a:rPr lang="it-IT" sz="1600" b="1" dirty="0"/>
              <a:t>ventre</a:t>
            </a:r>
            <a:r>
              <a:rPr lang="it-IT" sz="1600" dirty="0"/>
              <a:t>. Le caratteristiche delle oscillazioni di queste onde sono analoghe a quelle delle onde elettromagnetiche. </a:t>
            </a:r>
          </a:p>
        </p:txBody>
      </p:sp>
      <p:pic>
        <p:nvPicPr>
          <p:cNvPr id="6" name="Immagine 47" descr="logo LATTES OK nero.jpg">
            <a:extLst>
              <a:ext uri="{FF2B5EF4-FFF2-40B4-BE49-F238E27FC236}">
                <a16:creationId xmlns:a16="http://schemas.microsoft.com/office/drawing/2014/main" id="{C8F8F588-19F6-5A45-8945-58834D77C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49B4908-4BBB-C148-BB70-AF8FCB15D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57583"/>
            <a:ext cx="2712631" cy="84019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946803D-7911-8140-B13E-BD33514FF1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34" y="2643758"/>
            <a:ext cx="2801506" cy="85119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7A82460-7AFD-E34A-A844-22BA05EF93D3}"/>
              </a:ext>
            </a:extLst>
          </p:cNvPr>
          <p:cNvSpPr/>
          <p:nvPr/>
        </p:nvSpPr>
        <p:spPr>
          <a:xfrm>
            <a:off x="2025500" y="2378496"/>
            <a:ext cx="1612942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Onda longitudinale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0CE82B3-017D-224B-8E9F-B999912082F4}"/>
              </a:ext>
            </a:extLst>
          </p:cNvPr>
          <p:cNvSpPr/>
          <p:nvPr/>
        </p:nvSpPr>
        <p:spPr>
          <a:xfrm>
            <a:off x="5332932" y="2378496"/>
            <a:ext cx="1365310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Onda traversale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Che cos’è il suono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000114"/>
            <a:ext cx="7992888" cy="257974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Il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suono</a:t>
            </a:r>
            <a:r>
              <a:rPr lang="it-IT" sz="1600" dirty="0"/>
              <a:t> è </a:t>
            </a:r>
            <a:r>
              <a:rPr lang="it-IT" sz="1600" b="1" dirty="0"/>
              <a:t>prodotto dalla vibrazione di un corpo elastico</a:t>
            </a:r>
            <a:r>
              <a:rPr lang="it-IT" sz="1600" dirty="0"/>
              <a:t>: la corda di una chitarra, la pelle di un tamburo, la membrana di un altoparlante, le corde vocali. </a:t>
            </a:r>
          </a:p>
          <a:p>
            <a:pPr marL="0">
              <a:buNone/>
            </a:pPr>
            <a:r>
              <a:rPr lang="it-IT" sz="1600" dirty="0"/>
              <a:t>Il corpo, che viene chiamato </a:t>
            </a:r>
            <a:r>
              <a:rPr lang="it-IT" sz="1600" b="1" dirty="0"/>
              <a:t>sorgente sonora</a:t>
            </a:r>
            <a:r>
              <a:rPr lang="it-IT" sz="1600" dirty="0"/>
              <a:t>, trasmette le vibrazioni all’aria circostante. Nell’aria si crea una serie di </a:t>
            </a:r>
            <a:r>
              <a:rPr lang="it-IT" sz="1600" b="1" dirty="0"/>
              <a:t>compressioni</a:t>
            </a:r>
            <a:r>
              <a:rPr lang="it-IT" sz="1600" dirty="0"/>
              <a:t> e </a:t>
            </a:r>
            <a:r>
              <a:rPr lang="it-IT" sz="1600" b="1" dirty="0"/>
              <a:t>rarefazioni</a:t>
            </a:r>
            <a:r>
              <a:rPr lang="it-IT" sz="1600" dirty="0"/>
              <a:t> che costituiscono le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onde sonore</a:t>
            </a:r>
            <a:r>
              <a:rPr lang="it-IT" sz="1600" dirty="0"/>
              <a:t>: </a:t>
            </a:r>
            <a:br>
              <a:rPr lang="it-IT" sz="1600" dirty="0"/>
            </a:br>
            <a:r>
              <a:rPr lang="it-IT" sz="1600" dirty="0"/>
              <a:t>si tratta di </a:t>
            </a:r>
            <a:r>
              <a:rPr lang="it-IT" sz="1600" b="1" dirty="0"/>
              <a:t>onde meccaniche sferiche longitudinali </a:t>
            </a:r>
            <a:r>
              <a:rPr lang="it-IT" sz="1600" dirty="0"/>
              <a:t>che si propagano in tutte le direzioni.</a:t>
            </a:r>
          </a:p>
          <a:p>
            <a:pPr marL="0">
              <a:buNone/>
            </a:pPr>
            <a:r>
              <a:rPr lang="it-IT" sz="1600" dirty="0"/>
              <a:t>Giunte al nostro orecchio, le onde sonore fanno </a:t>
            </a:r>
            <a:r>
              <a:rPr lang="it-IT" sz="1600" b="1" dirty="0"/>
              <a:t>vibrare la membrana del timpano</a:t>
            </a:r>
            <a:r>
              <a:rPr lang="it-IT" sz="1600" dirty="0"/>
              <a:t>, che trasmette le vibrazioni a una serie di organi interni, finché arrivano a particolari </a:t>
            </a:r>
            <a:r>
              <a:rPr lang="it-IT" sz="1600" b="1" dirty="0"/>
              <a:t>recettori</a:t>
            </a:r>
            <a:r>
              <a:rPr lang="it-IT" sz="1600" dirty="0"/>
              <a:t>. </a:t>
            </a:r>
            <a:br>
              <a:rPr lang="it-IT" sz="1600" dirty="0"/>
            </a:br>
            <a:r>
              <a:rPr lang="it-IT" sz="1600" dirty="0"/>
              <a:t>Le vibrazioni sono poi </a:t>
            </a:r>
            <a:r>
              <a:rPr lang="it-IT" sz="1600" b="1" dirty="0"/>
              <a:t>trasformate in impulsi nervosi </a:t>
            </a:r>
            <a:r>
              <a:rPr lang="it-IT" sz="1600" dirty="0"/>
              <a:t>e trasportate </a:t>
            </a:r>
            <a:r>
              <a:rPr lang="it-IT" sz="1600" b="1" dirty="0"/>
              <a:t>dal nervo acustico al cervello</a:t>
            </a:r>
            <a:r>
              <a:rPr lang="it-IT" sz="1600" dirty="0"/>
              <a:t>, che riconosce questi impulsi come suoni. </a:t>
            </a:r>
          </a:p>
          <a:p>
            <a:pPr marL="0">
              <a:buNone/>
            </a:pPr>
            <a:br>
              <a:rPr lang="it-IT" sz="1600" dirty="0"/>
            </a:br>
            <a:endParaRPr lang="it-IT" sz="1600" dirty="0">
              <a:solidFill>
                <a:srgbClr val="FF0000"/>
              </a:solidFill>
            </a:endParaRPr>
          </a:p>
          <a:p>
            <a:pPr marL="0">
              <a:buNone/>
            </a:pPr>
            <a:br>
              <a:rPr lang="it-IT" sz="1600" dirty="0"/>
            </a:b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2E1A8A38-51D1-7042-910F-6D8876D33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024EF2C-2FCD-B14C-BEBB-09371F373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39081"/>
            <a:ext cx="3773214" cy="14086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147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Le caratteristiche del suono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924654"/>
            <a:ext cx="5530936" cy="400052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 suoni si differenziano tra loro per tre caratteristiche: </a:t>
            </a:r>
            <a:r>
              <a:rPr lang="it-IT" sz="1600" b="1" dirty="0"/>
              <a:t>intensità</a:t>
            </a:r>
            <a:r>
              <a:rPr lang="it-IT" sz="1600" dirty="0"/>
              <a:t>, </a:t>
            </a:r>
            <a:r>
              <a:rPr lang="it-IT" sz="1600" b="1" dirty="0"/>
              <a:t>altezza</a:t>
            </a:r>
            <a:r>
              <a:rPr lang="it-IT" sz="1600" dirty="0"/>
              <a:t>, </a:t>
            </a:r>
            <a:r>
              <a:rPr lang="it-IT" sz="1600" b="1" dirty="0"/>
              <a:t>timbro</a:t>
            </a:r>
            <a:r>
              <a:rPr lang="it-IT" sz="1600" dirty="0"/>
              <a:t>.</a:t>
            </a:r>
          </a:p>
          <a:p>
            <a:pPr marL="0">
              <a:buNone/>
            </a:pPr>
            <a:endParaRPr lang="it-IT" sz="1600" dirty="0"/>
          </a:p>
          <a:p>
            <a:pPr marL="0">
              <a:buNone/>
            </a:pPr>
            <a:r>
              <a:rPr lang="it-IT" sz="1600" dirty="0"/>
              <a:t>L’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intensità</a:t>
            </a:r>
            <a:r>
              <a:rPr lang="it-IT" sz="1600" dirty="0"/>
              <a:t> è determinata dall’</a:t>
            </a:r>
            <a:r>
              <a:rPr lang="it-IT" sz="1600" b="1" dirty="0"/>
              <a:t>ampiezza dell’onda sonora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Se batti lievemente sul tamburo ne esce un </a:t>
            </a:r>
            <a:r>
              <a:rPr lang="it-IT" sz="1600" b="1" dirty="0"/>
              <a:t>suono debole</a:t>
            </a:r>
            <a:r>
              <a:rPr lang="it-IT" sz="1600" dirty="0"/>
              <a:t>. Se batti con forza ne esce un </a:t>
            </a:r>
            <a:r>
              <a:rPr lang="it-IT" sz="1600" b="1" dirty="0"/>
              <a:t>suono forte</a:t>
            </a:r>
            <a:r>
              <a:rPr lang="it-IT" sz="1600" dirty="0"/>
              <a:t>. L’intensità del suono si misura in </a:t>
            </a:r>
            <a:r>
              <a:rPr lang="it-IT" sz="1600" b="1" dirty="0"/>
              <a:t>decibel</a:t>
            </a:r>
            <a:r>
              <a:rPr lang="it-IT" sz="1600" dirty="0"/>
              <a:t>. </a:t>
            </a:r>
          </a:p>
          <a:p>
            <a:pPr marL="0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 marL="0">
              <a:buNone/>
            </a:pPr>
            <a:r>
              <a:rPr lang="it-IT" sz="1600" dirty="0"/>
              <a:t>L’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altezza</a:t>
            </a:r>
            <a:r>
              <a:rPr lang="it-IT" sz="1600" dirty="0"/>
              <a:t> è determinata dalla </a:t>
            </a:r>
            <a:r>
              <a:rPr lang="it-IT" sz="1600" b="1" dirty="0"/>
              <a:t>frequenza dell’onda sonora</a:t>
            </a:r>
            <a:r>
              <a:rPr lang="it-IT" sz="1600" dirty="0"/>
              <a:t> e permette di distinguere se un suono è </a:t>
            </a:r>
            <a:r>
              <a:rPr lang="it-IT" sz="1600" b="1" dirty="0"/>
              <a:t>acuto</a:t>
            </a:r>
            <a:r>
              <a:rPr lang="it-IT" sz="1600" dirty="0"/>
              <a:t> o </a:t>
            </a:r>
            <a:r>
              <a:rPr lang="it-IT" sz="1600" b="1" dirty="0"/>
              <a:t>grave</a:t>
            </a:r>
            <a:r>
              <a:rPr lang="it-IT" sz="1600" dirty="0"/>
              <a:t>.   </a:t>
            </a:r>
          </a:p>
          <a:p>
            <a:pPr marL="0">
              <a:buNone/>
            </a:pPr>
            <a:r>
              <a:rPr lang="it-IT" sz="1600" dirty="0"/>
              <a:t>Percepiamo come acuti i suoni con frequenza maggiore, come gravi quelli con frequenza minore. </a:t>
            </a:r>
          </a:p>
          <a:p>
            <a:pPr marL="0">
              <a:buNone/>
            </a:pPr>
            <a:r>
              <a:rPr lang="it-IT" sz="1600" dirty="0"/>
              <a:t>La </a:t>
            </a:r>
            <a:r>
              <a:rPr lang="it-IT" sz="1600" b="1" dirty="0"/>
              <a:t>frequenza si misura </a:t>
            </a:r>
            <a:r>
              <a:rPr lang="it-IT" sz="1600" dirty="0"/>
              <a:t>in </a:t>
            </a:r>
            <a:r>
              <a:rPr lang="it-IT" sz="1600" b="1" dirty="0"/>
              <a:t>hertz</a:t>
            </a:r>
            <a:r>
              <a:rPr lang="it-IT" sz="1600" dirty="0"/>
              <a:t> (Hz), dal nome del fisico Hertz. </a:t>
            </a:r>
          </a:p>
          <a:p>
            <a:pPr marL="0">
              <a:buNone/>
            </a:pPr>
            <a:br>
              <a:rPr lang="it-IT" sz="1600" dirty="0"/>
            </a:br>
            <a:br>
              <a:rPr lang="it-IT" sz="1600" dirty="0"/>
            </a:br>
            <a:endParaRPr lang="it-IT" sz="1600" dirty="0">
              <a:solidFill>
                <a:srgbClr val="FF0000"/>
              </a:solidFill>
            </a:endParaRPr>
          </a:p>
          <a:p>
            <a:pPr marL="0">
              <a:buNone/>
            </a:pPr>
            <a:br>
              <a:rPr lang="it-IT" sz="1600" dirty="0"/>
            </a:b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8" name="Immagine 47" descr="logo LATTES OK nero.jpg">
            <a:extLst>
              <a:ext uri="{FF2B5EF4-FFF2-40B4-BE49-F238E27FC236}">
                <a16:creationId xmlns:a16="http://schemas.microsoft.com/office/drawing/2014/main" id="{22ED077F-B354-D445-8823-267D94464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26401D0-64B3-C942-876D-0DF0FCE612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2" r="-9147"/>
          <a:stretch/>
        </p:blipFill>
        <p:spPr>
          <a:xfrm>
            <a:off x="6326240" y="843558"/>
            <a:ext cx="1955799" cy="1562056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A52446F-BFA9-B24A-BC57-AD1793CE5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41" y="2494003"/>
            <a:ext cx="1955800" cy="2463800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5696CF9-A462-C24F-B4FB-CF14A584E1DB}"/>
              </a:ext>
            </a:extLst>
          </p:cNvPr>
          <p:cNvSpPr/>
          <p:nvPr/>
        </p:nvSpPr>
        <p:spPr>
          <a:xfrm rot="21123616">
            <a:off x="8076226" y="1546919"/>
            <a:ext cx="839525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Intensità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4FEEF1C-F1A5-B34E-BD91-4C108A666690}"/>
              </a:ext>
            </a:extLst>
          </p:cNvPr>
          <p:cNvSpPr/>
          <p:nvPr/>
        </p:nvSpPr>
        <p:spPr>
          <a:xfrm rot="21141709">
            <a:off x="8100392" y="4491235"/>
            <a:ext cx="717056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Altezza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Le caratteristiche del suono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314" y="1059582"/>
            <a:ext cx="4213702" cy="371477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Il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timbro</a:t>
            </a:r>
            <a:r>
              <a:rPr lang="it-IT" sz="1600" dirty="0"/>
              <a:t> è determinato dalla </a:t>
            </a:r>
            <a:r>
              <a:rPr lang="it-IT" sz="1600" b="1" dirty="0"/>
              <a:t>forma dell’onda sonora</a:t>
            </a:r>
            <a:r>
              <a:rPr lang="it-IT" sz="1600" dirty="0"/>
              <a:t>.</a:t>
            </a:r>
            <a:r>
              <a:rPr lang="it-IT" sz="1600" b="1" dirty="0"/>
              <a:t> </a:t>
            </a:r>
          </a:p>
          <a:p>
            <a:pPr marL="0">
              <a:buNone/>
            </a:pPr>
            <a:r>
              <a:rPr lang="it-IT" sz="1600" dirty="0"/>
              <a:t>Se una tromba e un violino suonano la stessa nota con la stessa intensità, producono </a:t>
            </a:r>
            <a:r>
              <a:rPr lang="it-IT" sz="1600" b="1" dirty="0"/>
              <a:t>onde sonore </a:t>
            </a:r>
            <a:r>
              <a:rPr lang="it-IT" sz="1600" dirty="0"/>
              <a:t>che hanno uguale frequenza e ampiezza, ma </a:t>
            </a:r>
            <a:r>
              <a:rPr lang="it-IT" sz="1600" b="1" dirty="0"/>
              <a:t>forme diverse</a:t>
            </a:r>
            <a:r>
              <a:rPr lang="it-IT" sz="1600" dirty="0"/>
              <a:t>: possiamo così distinguere i due strumenti. </a:t>
            </a:r>
          </a:p>
          <a:p>
            <a:pPr marL="0">
              <a:buNone/>
            </a:pPr>
            <a:r>
              <a:rPr lang="it-IT" sz="1600" dirty="0"/>
              <a:t>I </a:t>
            </a:r>
            <a:r>
              <a:rPr lang="it-IT" sz="1600" b="1" dirty="0"/>
              <a:t>rumori</a:t>
            </a:r>
            <a:r>
              <a:rPr lang="it-IT" sz="1600" dirty="0"/>
              <a:t> sono onde sonore causate da vibrazioni irregolari o disordinate. </a:t>
            </a:r>
          </a:p>
          <a:p>
            <a:pPr marL="0">
              <a:buNone/>
            </a:pPr>
            <a:r>
              <a:rPr lang="it-IT" sz="1600" dirty="0"/>
              <a:t>Le onde sonore si propagano con una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velocità</a:t>
            </a:r>
            <a:r>
              <a:rPr lang="it-IT" sz="1600" b="1" dirty="0"/>
              <a:t> che varia a seconda della densità del mezzo che attraversano</a:t>
            </a:r>
            <a:r>
              <a:rPr lang="it-IT" sz="1600" dirty="0"/>
              <a:t>: generalmente è tanto più elevata quanto più alta è la densità del mezzo. </a:t>
            </a:r>
          </a:p>
          <a:p>
            <a:pPr marL="0">
              <a:buNone/>
            </a:pPr>
            <a:br>
              <a:rPr lang="it-IT" sz="1600" dirty="0"/>
            </a:br>
            <a:endParaRPr lang="it-IT" sz="1600" dirty="0">
              <a:solidFill>
                <a:srgbClr val="FF0000"/>
              </a:solidFill>
            </a:endParaRPr>
          </a:p>
          <a:p>
            <a:pPr marL="0">
              <a:buNone/>
            </a:pPr>
            <a:br>
              <a:rPr lang="it-IT" sz="1600" dirty="0"/>
            </a:b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AB6CF98F-0DDE-9145-B183-DBF9C54D4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D2BBAF7-A966-2744-B4B5-A130D8339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68" y="981499"/>
            <a:ext cx="4522870" cy="40517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La riflessione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4615" y="1005992"/>
            <a:ext cx="8005817" cy="314993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Quando un’onda sonora incontra un </a:t>
            </a:r>
            <a:r>
              <a:rPr lang="it-IT" sz="1600" b="1" dirty="0"/>
              <a:t>ostacolo rimbalza e torna indietro in tutte le direzioni</a:t>
            </a:r>
            <a:r>
              <a:rPr lang="it-IT" sz="1600" dirty="0"/>
              <a:t>. Questo fenomeno si chiama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riflessione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La riflessione dipende dal </a:t>
            </a:r>
            <a:r>
              <a:rPr lang="it-IT" sz="1600" b="1" dirty="0"/>
              <a:t>materiale</a:t>
            </a:r>
            <a:r>
              <a:rPr lang="it-IT" sz="1600" dirty="0"/>
              <a:t> contro cui rimbalza: i materiali lisci e </a:t>
            </a:r>
            <a:br>
              <a:rPr lang="it-IT" sz="1600" dirty="0"/>
            </a:br>
            <a:r>
              <a:rPr lang="it-IT" sz="1600" dirty="0"/>
              <a:t>duri riflettono bene i suoni, i materiali morbidi li assorbono e li attutiscono </a:t>
            </a:r>
            <a:br>
              <a:rPr lang="it-IT" sz="1600" dirty="0"/>
            </a:br>
            <a:r>
              <a:rPr lang="it-IT" sz="1600" dirty="0"/>
              <a:t>e sono perciò detti </a:t>
            </a:r>
            <a:r>
              <a:rPr lang="it-IT" sz="1600" b="1" dirty="0"/>
              <a:t>fonoassorbenti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L’orecchio umano è in grado di percepire come distinti due suoni intervallati </a:t>
            </a:r>
            <a:br>
              <a:rPr lang="it-IT" sz="1600" dirty="0"/>
            </a:br>
            <a:r>
              <a:rPr lang="it-IT" sz="1600" dirty="0"/>
              <a:t>da 1/10 di secondo, tempo in cui il suono percorre 34 metri. </a:t>
            </a:r>
          </a:p>
          <a:p>
            <a:pPr marL="0">
              <a:buNone/>
            </a:pPr>
            <a:r>
              <a:rPr lang="it-IT" sz="1600" dirty="0"/>
              <a:t>Quando un suono incontra un ostacolo abbastanza vicino, </a:t>
            </a:r>
            <a:br>
              <a:rPr lang="it-IT" sz="1600" dirty="0"/>
            </a:br>
            <a:r>
              <a:rPr lang="it-IT" sz="1600" dirty="0"/>
              <a:t>come i muri di una stanza vuota, l’onda incidente e quella </a:t>
            </a:r>
            <a:br>
              <a:rPr lang="it-IT" sz="1600" dirty="0"/>
            </a:br>
            <a:r>
              <a:rPr lang="it-IT" sz="1600" dirty="0"/>
              <a:t>riflessa si sovrappongono all’orecchio e si ha l’effetto </a:t>
            </a:r>
            <a:br>
              <a:rPr lang="it-IT" sz="1600" dirty="0"/>
            </a:br>
            <a:r>
              <a:rPr lang="it-IT" sz="1600" dirty="0"/>
              <a:t>del </a:t>
            </a:r>
            <a:r>
              <a:rPr lang="it-IT" sz="1600" b="1" dirty="0"/>
              <a:t>rimbombo </a:t>
            </a:r>
            <a:r>
              <a:rPr lang="it-IT" sz="1600" dirty="0"/>
              <a:t>o </a:t>
            </a:r>
            <a:r>
              <a:rPr lang="it-IT" sz="1600" b="1" dirty="0"/>
              <a:t>riverbero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Quando l’ostacolo si trova ad almeno 17 metri di distanza, </a:t>
            </a:r>
            <a:br>
              <a:rPr lang="it-IT" sz="1600" dirty="0"/>
            </a:br>
            <a:r>
              <a:rPr lang="it-IT" sz="1600" dirty="0"/>
              <a:t>come le pareti di una valle di montagna, l’onda riflessa </a:t>
            </a:r>
            <a:br>
              <a:rPr lang="it-IT" sz="1600" dirty="0"/>
            </a:br>
            <a:r>
              <a:rPr lang="it-IT" sz="1600" dirty="0"/>
              <a:t>percorre altri 17 metri per ritornare all’orecchio, che a quel </a:t>
            </a:r>
            <a:br>
              <a:rPr lang="it-IT" sz="1600" dirty="0"/>
            </a:br>
            <a:r>
              <a:rPr lang="it-IT" sz="1600" dirty="0"/>
              <a:t>punto percepisce due suoni uguali ma distinti tra loro. Questo fenomeno si chiama </a:t>
            </a:r>
            <a:r>
              <a:rPr lang="it-IT" sz="1600" b="1" dirty="0"/>
              <a:t>eco</a:t>
            </a:r>
            <a:r>
              <a:rPr lang="it-IT" sz="1600" dirty="0"/>
              <a:t>. </a:t>
            </a:r>
          </a:p>
          <a:p>
            <a:pPr>
              <a:buNone/>
            </a:pPr>
            <a:br>
              <a:rPr lang="it-IT" sz="1600" dirty="0"/>
            </a:br>
            <a:r>
              <a:rPr lang="it-IT" sz="1600" dirty="0"/>
              <a:t> </a:t>
            </a:r>
            <a:br>
              <a:rPr lang="it-IT" sz="1600" dirty="0"/>
            </a:br>
            <a:endParaRPr lang="it-IT" sz="1600" dirty="0">
              <a:solidFill>
                <a:srgbClr val="FF0000"/>
              </a:solidFill>
            </a:endParaRPr>
          </a:p>
          <a:p>
            <a:pPr marL="0">
              <a:buNone/>
            </a:pPr>
            <a:br>
              <a:rPr lang="it-IT" sz="1600" dirty="0"/>
            </a:b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5248EC2A-5381-074F-A6B2-023B1AB1C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8D823DA-DF25-2548-BB7D-11079A075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02" y="1491630"/>
            <a:ext cx="1609871" cy="141305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8D30FDD-560C-2741-B4D1-2829AA58E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002847"/>
            <a:ext cx="3132445" cy="158502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DA72532-298F-3F45-8BCF-434B5BF6F8FA}"/>
              </a:ext>
            </a:extLst>
          </p:cNvPr>
          <p:cNvSpPr/>
          <p:nvPr/>
        </p:nvSpPr>
        <p:spPr>
          <a:xfrm rot="21123616">
            <a:off x="6442837" y="2587036"/>
            <a:ext cx="911788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Riverbero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C19397D-20F3-734D-9106-771D8E24739E}"/>
              </a:ext>
            </a:extLst>
          </p:cNvPr>
          <p:cNvSpPr/>
          <p:nvPr/>
        </p:nvSpPr>
        <p:spPr>
          <a:xfrm rot="21141709">
            <a:off x="5598591" y="4100202"/>
            <a:ext cx="445058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Eco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Ultrasuoni e infrasuoni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072122"/>
            <a:ext cx="7974058" cy="272376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 suoni sono vibrazioni dell’aria, ma l’orecchio umano percepisce solo le onde sonore comprese in un determinato intervallo di frequenze. </a:t>
            </a:r>
          </a:p>
          <a:p>
            <a:pPr marL="0">
              <a:buNone/>
            </a:pPr>
            <a:r>
              <a:rPr lang="it-IT" sz="1600" dirty="0"/>
              <a:t>Gli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infrasuoni</a:t>
            </a:r>
            <a:r>
              <a:rPr lang="it-IT" sz="1600" dirty="0"/>
              <a:t>, che sono </a:t>
            </a:r>
            <a:r>
              <a:rPr lang="it-IT" sz="1600" b="1" dirty="0"/>
              <a:t>onde sonore con frequenza molto bassa </a:t>
            </a:r>
            <a:r>
              <a:rPr lang="it-IT" sz="1600" dirty="0"/>
              <a:t>(minore di 20 Hz), sono percepiti dall’orecchio umano come vibrazioni, ma non come suoni.</a:t>
            </a:r>
          </a:p>
          <a:p>
            <a:pPr marL="0">
              <a:buNone/>
            </a:pPr>
            <a:r>
              <a:rPr lang="it-IT" sz="1600" dirty="0"/>
              <a:t>Gli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ultrasuoni</a:t>
            </a:r>
            <a:r>
              <a:rPr lang="it-IT" sz="1600" dirty="0"/>
              <a:t>, che sono </a:t>
            </a:r>
            <a:r>
              <a:rPr lang="it-IT" sz="1600" b="1" dirty="0"/>
              <a:t>onde sonore con frequenza molto alta </a:t>
            </a:r>
            <a:r>
              <a:rPr lang="it-IT" sz="1600" dirty="0"/>
              <a:t>(maggiore di 20 000 Hz), non sono percepibili dall’orecchio umano.</a:t>
            </a:r>
          </a:p>
          <a:p>
            <a:pPr marL="0">
              <a:buNone/>
            </a:pPr>
            <a:r>
              <a:rPr lang="it-IT" sz="1600" dirty="0"/>
              <a:t>Solo alcuni animali riescono a sentire gli ultrasuoni, come </a:t>
            </a:r>
            <a:br>
              <a:rPr lang="it-IT" sz="1600" dirty="0"/>
            </a:br>
            <a:r>
              <a:rPr lang="it-IT" sz="1600" dirty="0"/>
              <a:t>i pipistrelli che usano questa capacità per volare al buio: </a:t>
            </a:r>
            <a:br>
              <a:rPr lang="it-IT" sz="1600" dirty="0"/>
            </a:br>
            <a:r>
              <a:rPr lang="it-IT" sz="1600" dirty="0"/>
              <a:t>emettono ultrasuoni e, ascoltando le onde riflesse dagli ostacoli, </a:t>
            </a:r>
            <a:br>
              <a:rPr lang="it-IT" sz="1600" dirty="0"/>
            </a:br>
            <a:r>
              <a:rPr lang="it-IT" sz="1600" dirty="0"/>
              <a:t>riescono </a:t>
            </a:r>
            <a:r>
              <a:rPr lang="it-IT" sz="1600"/>
              <a:t>a valutarne </a:t>
            </a:r>
            <a:r>
              <a:rPr lang="it-IT" sz="1600" dirty="0"/>
              <a:t>la distanza ed evitarli.</a:t>
            </a:r>
            <a:br>
              <a:rPr lang="it-IT" sz="1600" dirty="0"/>
            </a:br>
            <a:r>
              <a:rPr lang="it-IT" sz="1600" dirty="0"/>
              <a:t> </a:t>
            </a:r>
            <a:br>
              <a:rPr lang="it-IT" sz="1600" dirty="0"/>
            </a:br>
            <a:endParaRPr lang="it-IT" sz="1600" dirty="0">
              <a:solidFill>
                <a:srgbClr val="FF0000"/>
              </a:solidFill>
            </a:endParaRPr>
          </a:p>
          <a:p>
            <a:pPr marL="0">
              <a:buNone/>
            </a:pPr>
            <a:br>
              <a:rPr lang="it-IT" sz="1600" dirty="0"/>
            </a:b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DF879126-BA93-BF47-AD96-25F560893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5581A51-4691-EA47-9F85-0F26D09C6D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4520" y="2571750"/>
            <a:ext cx="2222042" cy="23741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913</Words>
  <Application>Microsoft Macintosh PowerPoint</Application>
  <PresentationFormat>Presentazione su schermo (16:9)</PresentationFormat>
  <Paragraphs>85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di Office</vt:lpstr>
      <vt:lpstr>Il suono</vt:lpstr>
      <vt:lpstr>Le onde meccaniche</vt:lpstr>
      <vt:lpstr>Le onde meccaniche</vt:lpstr>
      <vt:lpstr>Che cos’è il suono</vt:lpstr>
      <vt:lpstr>Le caratteristiche del suono</vt:lpstr>
      <vt:lpstr>Le caratteristiche del suono</vt:lpstr>
      <vt:lpstr>La riflessione</vt:lpstr>
      <vt:lpstr>Ultrasuoni e infrasuoni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respirazione</dc:title>
  <dc:creator>Carmela Giglio</dc:creator>
  <cp:lastModifiedBy>Microsoft Office User</cp:lastModifiedBy>
  <cp:revision>297</cp:revision>
  <dcterms:created xsi:type="dcterms:W3CDTF">2020-03-17T13:59:37Z</dcterms:created>
  <dcterms:modified xsi:type="dcterms:W3CDTF">2020-05-05T13:05:48Z</dcterms:modified>
</cp:coreProperties>
</file>