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83" r:id="rId3"/>
    <p:sldId id="259" r:id="rId4"/>
    <p:sldId id="260" r:id="rId5"/>
    <p:sldId id="266" r:id="rId6"/>
    <p:sldId id="262" r:id="rId7"/>
    <p:sldId id="263" r:id="rId8"/>
    <p:sldId id="264" r:id="rId9"/>
    <p:sldId id="265" r:id="rId10"/>
    <p:sldId id="267" r:id="rId11"/>
    <p:sldId id="280" r:id="rId12"/>
    <p:sldId id="268" r:id="rId13"/>
    <p:sldId id="269" r:id="rId14"/>
    <p:sldId id="270" r:id="rId15"/>
    <p:sldId id="271" r:id="rId16"/>
    <p:sldId id="272" r:id="rId17"/>
    <p:sldId id="273" r:id="rId18"/>
    <p:sldId id="274" r:id="rId19"/>
    <p:sldId id="275" r:id="rId20"/>
    <p:sldId id="276" r:id="rId21"/>
    <p:sldId id="277" r:id="rId22"/>
    <p:sldId id="278" r:id="rId23"/>
    <p:sldId id="281" r:id="rId24"/>
    <p:sldId id="279" r:id="rId25"/>
    <p:sldId id="282" r:id="rId26"/>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xir Gennari" initials="EG" lastIdx="2" clrIdx="0">
    <p:extLst>
      <p:ext uri="{19B8F6BF-5375-455C-9EA6-DF929625EA0E}">
        <p15:presenceInfo xmlns:p15="http://schemas.microsoft.com/office/powerpoint/2012/main" userId="S-1-5-21-1993962763-1606980848-725345543-2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7" autoAdjust="0"/>
    <p:restoredTop sz="94674"/>
  </p:normalViewPr>
  <p:slideViewPr>
    <p:cSldViewPr>
      <p:cViewPr varScale="1">
        <p:scale>
          <a:sx n="267" d="100"/>
          <a:sy n="267" d="100"/>
        </p:scale>
        <p:origin x="184" y="48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4D1411-9398-4AC5-8DD9-F36A3B132A9E}" type="datetimeFigureOut">
              <a:rPr lang="it-IT" smtClean="0"/>
              <a:pPr/>
              <a:t>19/05/20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3315E-DCB7-41D6-B3DD-9422C140DF2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19/05/20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19/05/20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19/05/20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19/05/20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19/05/20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19/05/20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19/05/20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19/05/20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19/05/20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19/05/20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19/05/20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19/05/20</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88DAE3C-925D-0541-A7A2-95299BE13A81}"/>
              </a:ext>
            </a:extLst>
          </p:cNvPr>
          <p:cNvPicPr>
            <a:picLocks noChangeAspect="1"/>
          </p:cNvPicPr>
          <p:nvPr/>
        </p:nvPicPr>
        <p:blipFill rotWithShape="1">
          <a:blip r:embed="rId2">
            <a:extLst>
              <a:ext uri="{28A0092B-C50C-407E-A947-70E740481C1C}">
                <a14:useLocalDpi xmlns:a14="http://schemas.microsoft.com/office/drawing/2010/main" val="0"/>
              </a:ext>
            </a:extLst>
          </a:blip>
          <a:srcRect l="5897" t="-22" r="-22" b="22"/>
          <a:stretch/>
        </p:blipFill>
        <p:spPr>
          <a:xfrm>
            <a:off x="0" y="-6056"/>
            <a:ext cx="9757630" cy="5153341"/>
          </a:xfrm>
          <a:prstGeom prst="rect">
            <a:avLst/>
          </a:prstGeom>
        </p:spPr>
      </p:pic>
      <p:sp>
        <p:nvSpPr>
          <p:cNvPr id="9" name="Titolo 1">
            <a:extLst>
              <a:ext uri="{FF2B5EF4-FFF2-40B4-BE49-F238E27FC236}">
                <a16:creationId xmlns:a16="http://schemas.microsoft.com/office/drawing/2014/main" id="{478604C7-5B9E-C242-BDAF-57F8E635CD50}"/>
              </a:ext>
            </a:extLst>
          </p:cNvPr>
          <p:cNvSpPr>
            <a:spLocks noGrp="1"/>
          </p:cNvSpPr>
          <p:nvPr>
            <p:ph type="title"/>
          </p:nvPr>
        </p:nvSpPr>
        <p:spPr>
          <a:xfrm>
            <a:off x="2555776" y="3730724"/>
            <a:ext cx="6275040" cy="857250"/>
          </a:xfrm>
        </p:spPr>
        <p:txBody>
          <a:bodyPr>
            <a:noAutofit/>
          </a:bodyPr>
          <a:lstStyle/>
          <a:p>
            <a:pPr algn="l"/>
            <a:r>
              <a:rPr lang="it-IT" sz="5400" b="1" dirty="0">
                <a:latin typeface="+mn-lt"/>
              </a:rPr>
              <a:t>La storia della Terra</a:t>
            </a:r>
          </a:p>
        </p:txBody>
      </p:sp>
      <p:pic>
        <p:nvPicPr>
          <p:cNvPr id="10" name="Immagine 4" descr="logo LATTES OK nero.psd">
            <a:extLst>
              <a:ext uri="{FF2B5EF4-FFF2-40B4-BE49-F238E27FC236}">
                <a16:creationId xmlns:a16="http://schemas.microsoft.com/office/drawing/2014/main" id="{D080FD65-E203-564B-95B5-2D18267F8C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70684"/>
            <a:ext cx="956635" cy="100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96EE5-9C8E-4C11-B12C-4AFCEECE0380}"/>
              </a:ext>
            </a:extLst>
          </p:cNvPr>
          <p:cNvSpPr>
            <a:spLocks noGrp="1"/>
          </p:cNvSpPr>
          <p:nvPr>
            <p:ph type="title"/>
          </p:nvPr>
        </p:nvSpPr>
        <p:spPr>
          <a:xfrm>
            <a:off x="457200" y="205979"/>
            <a:ext cx="8229600" cy="1151325"/>
          </a:xfrm>
        </p:spPr>
        <p:txBody>
          <a:bodyPr>
            <a:noAutofit/>
          </a:bodyPr>
          <a:lstStyle/>
          <a:p>
            <a:r>
              <a:rPr lang="it-IT" sz="3600" b="1" dirty="0">
                <a:solidFill>
                  <a:schemeClr val="accent6">
                    <a:lumMod val="75000"/>
                  </a:schemeClr>
                </a:solidFill>
              </a:rPr>
              <a:t>Quando una placca oceanica e una placca continentale si scontrano</a:t>
            </a:r>
          </a:p>
        </p:txBody>
      </p:sp>
      <p:sp>
        <p:nvSpPr>
          <p:cNvPr id="3" name="Segnaposto contenuto 2">
            <a:extLst>
              <a:ext uri="{FF2B5EF4-FFF2-40B4-BE49-F238E27FC236}">
                <a16:creationId xmlns:a16="http://schemas.microsoft.com/office/drawing/2014/main" id="{AC07B919-35E7-4B6A-B110-61CBBD111EFB}"/>
              </a:ext>
            </a:extLst>
          </p:cNvPr>
          <p:cNvSpPr>
            <a:spLocks noGrp="1"/>
          </p:cNvSpPr>
          <p:nvPr>
            <p:ph idx="1"/>
          </p:nvPr>
        </p:nvSpPr>
        <p:spPr>
          <a:xfrm>
            <a:off x="522789" y="1638522"/>
            <a:ext cx="3534544" cy="2808312"/>
          </a:xfrm>
        </p:spPr>
        <p:txBody>
          <a:bodyPr>
            <a:noAutofit/>
          </a:bodyPr>
          <a:lstStyle/>
          <a:p>
            <a:pPr marL="0" indent="0">
              <a:buNone/>
            </a:pPr>
            <a:r>
              <a:rPr lang="it-IT" sz="1800" dirty="0"/>
              <a:t>Nello scontro tra una </a:t>
            </a:r>
            <a:r>
              <a:rPr lang="it-IT" sz="1800" b="1" dirty="0">
                <a:solidFill>
                  <a:schemeClr val="accent6">
                    <a:lumMod val="75000"/>
                  </a:schemeClr>
                </a:solidFill>
              </a:rPr>
              <a:t>placca</a:t>
            </a:r>
            <a:r>
              <a:rPr lang="it-IT" sz="1800" dirty="0">
                <a:solidFill>
                  <a:schemeClr val="accent6">
                    <a:lumMod val="75000"/>
                  </a:schemeClr>
                </a:solidFill>
              </a:rPr>
              <a:t> </a:t>
            </a:r>
            <a:r>
              <a:rPr lang="it-IT" sz="1800" b="1" dirty="0">
                <a:solidFill>
                  <a:schemeClr val="accent6">
                    <a:lumMod val="75000"/>
                  </a:schemeClr>
                </a:solidFill>
              </a:rPr>
              <a:t>oceanica</a:t>
            </a:r>
            <a:r>
              <a:rPr lang="it-IT" sz="1800" dirty="0">
                <a:solidFill>
                  <a:schemeClr val="accent6">
                    <a:lumMod val="75000"/>
                  </a:schemeClr>
                </a:solidFill>
              </a:rPr>
              <a:t> </a:t>
            </a:r>
            <a:r>
              <a:rPr lang="it-IT" sz="1800" dirty="0"/>
              <a:t>e una </a:t>
            </a:r>
            <a:r>
              <a:rPr lang="it-IT" sz="1800" b="1" dirty="0">
                <a:solidFill>
                  <a:schemeClr val="accent6">
                    <a:lumMod val="75000"/>
                  </a:schemeClr>
                </a:solidFill>
              </a:rPr>
              <a:t>placca</a:t>
            </a:r>
            <a:r>
              <a:rPr lang="it-IT" sz="1800" dirty="0">
                <a:solidFill>
                  <a:schemeClr val="accent6">
                    <a:lumMod val="75000"/>
                  </a:schemeClr>
                </a:solidFill>
              </a:rPr>
              <a:t> </a:t>
            </a:r>
            <a:r>
              <a:rPr lang="it-IT" sz="1800" b="1" dirty="0">
                <a:solidFill>
                  <a:schemeClr val="accent6">
                    <a:lumMod val="75000"/>
                  </a:schemeClr>
                </a:solidFill>
              </a:rPr>
              <a:t>continentale</a:t>
            </a:r>
            <a:r>
              <a:rPr lang="it-IT" sz="1800" dirty="0"/>
              <a:t>, quella oceanica, più densa, sprofonda formando una fossa oceanica, mentre su quella continentale si formano catene di vulcani. Così si è formata la </a:t>
            </a:r>
            <a:r>
              <a:rPr lang="it-IT" sz="1800" b="1" dirty="0"/>
              <a:t>Cordigliera</a:t>
            </a:r>
            <a:r>
              <a:rPr lang="it-IT" sz="1800" dirty="0"/>
              <a:t> </a:t>
            </a:r>
            <a:r>
              <a:rPr lang="it-IT" sz="1800" b="1" dirty="0"/>
              <a:t>delle Ande</a:t>
            </a:r>
            <a:r>
              <a:rPr lang="it-IT" sz="1800" dirty="0"/>
              <a:t>, in Sudamerica.</a:t>
            </a:r>
          </a:p>
        </p:txBody>
      </p:sp>
      <p:pic>
        <p:nvPicPr>
          <p:cNvPr id="5" name="Immagine 47" descr="logo LATTES OK nero.jpg">
            <a:extLst>
              <a:ext uri="{FF2B5EF4-FFF2-40B4-BE49-F238E27FC236}">
                <a16:creationId xmlns:a16="http://schemas.microsoft.com/office/drawing/2014/main" id="{1F8A84C2-DF34-F94C-9403-856FAD8D74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id="{9FDB1ED6-9E3C-5F4C-9BBA-E7304DD90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266" y="1739098"/>
            <a:ext cx="4545128" cy="2707736"/>
          </a:xfrm>
          <a:prstGeom prst="rect">
            <a:avLst/>
          </a:prstGeom>
          <a:ln>
            <a:solidFill>
              <a:schemeClr val="accent6">
                <a:lumMod val="75000"/>
              </a:schemeClr>
            </a:solidFill>
          </a:ln>
        </p:spPr>
      </p:pic>
    </p:spTree>
    <p:extLst>
      <p:ext uri="{BB962C8B-B14F-4D97-AF65-F5344CB8AC3E}">
        <p14:creationId xmlns:p14="http://schemas.microsoft.com/office/powerpoint/2010/main" val="426245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008449"/>
          </a:xfrm>
        </p:spPr>
        <p:txBody>
          <a:bodyPr>
            <a:noAutofit/>
          </a:bodyPr>
          <a:lstStyle/>
          <a:p>
            <a:r>
              <a:rPr lang="it-IT" sz="3600" b="1" dirty="0">
                <a:solidFill>
                  <a:schemeClr val="accent6">
                    <a:lumMod val="75000"/>
                  </a:schemeClr>
                </a:solidFill>
              </a:rPr>
              <a:t>Quando due placche continentali </a:t>
            </a:r>
            <a:br>
              <a:rPr lang="it-IT" sz="3600" b="1" dirty="0">
                <a:solidFill>
                  <a:schemeClr val="accent6">
                    <a:lumMod val="75000"/>
                  </a:schemeClr>
                </a:solidFill>
              </a:rPr>
            </a:br>
            <a:r>
              <a:rPr lang="it-IT" sz="3600" b="1" dirty="0">
                <a:solidFill>
                  <a:schemeClr val="accent6">
                    <a:lumMod val="75000"/>
                  </a:schemeClr>
                </a:solidFill>
              </a:rPr>
              <a:t>si scontrano</a:t>
            </a:r>
          </a:p>
        </p:txBody>
      </p:sp>
      <p:sp>
        <p:nvSpPr>
          <p:cNvPr id="3" name="Content Placeholder 2"/>
          <p:cNvSpPr>
            <a:spLocks noGrp="1"/>
          </p:cNvSpPr>
          <p:nvPr>
            <p:ph idx="1"/>
          </p:nvPr>
        </p:nvSpPr>
        <p:spPr>
          <a:xfrm>
            <a:off x="457200" y="1643055"/>
            <a:ext cx="4330824" cy="2951567"/>
          </a:xfrm>
        </p:spPr>
        <p:txBody>
          <a:bodyPr>
            <a:noAutofit/>
          </a:bodyPr>
          <a:lstStyle/>
          <a:p>
            <a:pPr marL="0" indent="0">
              <a:buNone/>
            </a:pPr>
            <a:r>
              <a:rPr lang="it-IT" sz="1800" dirty="0"/>
              <a:t>Nello scontro tra </a:t>
            </a:r>
            <a:r>
              <a:rPr lang="it-IT" sz="1800" b="1" dirty="0">
                <a:solidFill>
                  <a:schemeClr val="accent6">
                    <a:lumMod val="75000"/>
                  </a:schemeClr>
                </a:solidFill>
              </a:rPr>
              <a:t>due placche continentali</a:t>
            </a:r>
            <a:r>
              <a:rPr lang="it-IT" sz="1800" dirty="0"/>
              <a:t>, lo scorrimento di uno dei due margini continentali sotto l’altro provoca il sollevamento di imponenti catene montuose, come nel caso della catena dell’</a:t>
            </a:r>
            <a:r>
              <a:rPr lang="it-IT" sz="1800" b="1" dirty="0"/>
              <a:t>Himalaya</a:t>
            </a:r>
            <a:r>
              <a:rPr lang="it-IT" sz="1800" dirty="0"/>
              <a:t> tra India e Asia.</a:t>
            </a:r>
          </a:p>
        </p:txBody>
      </p:sp>
      <p:pic>
        <p:nvPicPr>
          <p:cNvPr id="4" name="Immagine 47" descr="logo LATTES OK nero.jpg">
            <a:extLst>
              <a:ext uri="{FF2B5EF4-FFF2-40B4-BE49-F238E27FC236}">
                <a16:creationId xmlns:a16="http://schemas.microsoft.com/office/drawing/2014/main" id="{D9537265-86A6-384C-9331-1B901DFBFC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3BB3D8AA-B6C3-384C-BA77-720A9B998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643055"/>
            <a:ext cx="4189660" cy="2906702"/>
          </a:xfrm>
          <a:prstGeom prst="rect">
            <a:avLst/>
          </a:prstGeom>
          <a:ln>
            <a:solidFill>
              <a:schemeClr val="accent6">
                <a:lumMod val="75000"/>
              </a:schemeClr>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C2D9D4-F128-4C8D-9239-91EE8508A129}"/>
              </a:ext>
            </a:extLst>
          </p:cNvPr>
          <p:cNvSpPr>
            <a:spLocks noGrp="1"/>
          </p:cNvSpPr>
          <p:nvPr>
            <p:ph type="title"/>
          </p:nvPr>
        </p:nvSpPr>
        <p:spPr>
          <a:xfrm>
            <a:off x="0" y="123479"/>
            <a:ext cx="9144000" cy="1800199"/>
          </a:xfrm>
        </p:spPr>
        <p:txBody>
          <a:bodyPr>
            <a:noAutofit/>
          </a:bodyPr>
          <a:lstStyle/>
          <a:p>
            <a:pPr lvl="0">
              <a:spcBef>
                <a:spcPct val="20000"/>
              </a:spcBef>
            </a:pPr>
            <a:r>
              <a:rPr lang="it-IT" sz="3600" b="1" dirty="0">
                <a:solidFill>
                  <a:schemeClr val="accent6">
                    <a:lumMod val="75000"/>
                  </a:schemeClr>
                </a:solidFill>
              </a:rPr>
              <a:t>Quando due placche scorrono </a:t>
            </a:r>
            <a:br>
              <a:rPr lang="it-IT" sz="3600" b="1" dirty="0">
                <a:solidFill>
                  <a:schemeClr val="accent6">
                    <a:lumMod val="75000"/>
                  </a:schemeClr>
                </a:solidFill>
              </a:rPr>
            </a:br>
            <a:r>
              <a:rPr lang="it-IT" sz="3600" b="1" dirty="0">
                <a:solidFill>
                  <a:schemeClr val="accent6">
                    <a:lumMod val="75000"/>
                  </a:schemeClr>
                </a:solidFill>
              </a:rPr>
              <a:t>una rispetto all’altra</a:t>
            </a:r>
            <a:br>
              <a:rPr lang="it-IT" sz="3600" b="1" dirty="0">
                <a:solidFill>
                  <a:schemeClr val="accent6">
                    <a:lumMod val="75000"/>
                  </a:schemeClr>
                </a:solidFill>
              </a:rPr>
            </a:br>
            <a:endParaRPr lang="it-IT" sz="3600" b="1" dirty="0">
              <a:solidFill>
                <a:schemeClr val="accent6">
                  <a:lumMod val="75000"/>
                </a:schemeClr>
              </a:solidFill>
            </a:endParaRPr>
          </a:p>
        </p:txBody>
      </p:sp>
      <p:sp>
        <p:nvSpPr>
          <p:cNvPr id="3" name="Segnaposto contenuto 2">
            <a:extLst>
              <a:ext uri="{FF2B5EF4-FFF2-40B4-BE49-F238E27FC236}">
                <a16:creationId xmlns:a16="http://schemas.microsoft.com/office/drawing/2014/main" id="{79B48063-6A20-4FCE-BEDF-2BA8003A699E}"/>
              </a:ext>
            </a:extLst>
          </p:cNvPr>
          <p:cNvSpPr>
            <a:spLocks noGrp="1"/>
          </p:cNvSpPr>
          <p:nvPr>
            <p:ph idx="1"/>
          </p:nvPr>
        </p:nvSpPr>
        <p:spPr>
          <a:xfrm>
            <a:off x="501204" y="1347614"/>
            <a:ext cx="8291264" cy="1656283"/>
          </a:xfrm>
        </p:spPr>
        <p:txBody>
          <a:bodyPr>
            <a:noAutofit/>
          </a:bodyPr>
          <a:lstStyle/>
          <a:p>
            <a:pPr marL="0" indent="0">
              <a:buNone/>
            </a:pPr>
            <a:r>
              <a:rPr lang="it-IT" sz="1800" dirty="0"/>
              <a:t>I margini di due placche che scorrono orizzontalmente l’una accanto all’altra, in direzioni opposte, vengono definiti </a:t>
            </a:r>
            <a:r>
              <a:rPr lang="it-IT" sz="1800" b="1" dirty="0"/>
              <a:t>margini</a:t>
            </a:r>
            <a:r>
              <a:rPr lang="it-IT" sz="1800" dirty="0"/>
              <a:t> </a:t>
            </a:r>
            <a:r>
              <a:rPr lang="it-IT" sz="1800" b="1" dirty="0"/>
              <a:t>trasformi</a:t>
            </a:r>
            <a:r>
              <a:rPr lang="it-IT" sz="1800" dirty="0"/>
              <a:t> o </a:t>
            </a:r>
            <a:r>
              <a:rPr lang="it-IT" sz="1800" b="1" dirty="0"/>
              <a:t>conservativi</a:t>
            </a:r>
            <a:r>
              <a:rPr lang="it-IT" sz="1800" dirty="0"/>
              <a:t>, perché non vi è formazione né distruzione di crosta. Queste zone sono soggette a forti terremoti ma a scarsi fenomeni vulcanici. L’esempio più famoso è la </a:t>
            </a:r>
            <a:r>
              <a:rPr lang="it-IT" sz="1800" b="1" dirty="0"/>
              <a:t>faglia di San Andreas </a:t>
            </a:r>
            <a:r>
              <a:rPr lang="it-IT" sz="1800" dirty="0"/>
              <a:t>in California, formata dallo scorrimento della placca del Pacifico e della placca nordamericana.</a:t>
            </a:r>
          </a:p>
        </p:txBody>
      </p:sp>
      <p:sp>
        <p:nvSpPr>
          <p:cNvPr id="4" name="Rettangolo 3">
            <a:extLst>
              <a:ext uri="{FF2B5EF4-FFF2-40B4-BE49-F238E27FC236}">
                <a16:creationId xmlns:a16="http://schemas.microsoft.com/office/drawing/2014/main" id="{A0BF2C62-7A65-428E-8A5B-6B6706BE2D47}"/>
              </a:ext>
            </a:extLst>
          </p:cNvPr>
          <p:cNvSpPr/>
          <p:nvPr/>
        </p:nvSpPr>
        <p:spPr>
          <a:xfrm>
            <a:off x="611560" y="4155924"/>
            <a:ext cx="7560840" cy="864096"/>
          </a:xfrm>
          <a:prstGeom prst="rect">
            <a:avLst/>
          </a:prstGeom>
        </p:spPr>
        <p:txBody>
          <a:bodyPr wrap="square">
            <a:spAutoFit/>
          </a:bodyPr>
          <a:lstStyle/>
          <a:p>
            <a:endParaRPr lang="it-IT" sz="2800" dirty="0">
              <a:solidFill>
                <a:srgbClr val="FF0000"/>
              </a:solidFill>
            </a:endParaRPr>
          </a:p>
        </p:txBody>
      </p:sp>
      <p:sp>
        <p:nvSpPr>
          <p:cNvPr id="5" name="Rettangolo 4">
            <a:extLst>
              <a:ext uri="{FF2B5EF4-FFF2-40B4-BE49-F238E27FC236}">
                <a16:creationId xmlns:a16="http://schemas.microsoft.com/office/drawing/2014/main" id="{4D71045B-CFEA-4B56-ADBA-55345185B4FE}"/>
              </a:ext>
            </a:extLst>
          </p:cNvPr>
          <p:cNvSpPr/>
          <p:nvPr/>
        </p:nvSpPr>
        <p:spPr>
          <a:xfrm flipV="1">
            <a:off x="1835696" y="3033413"/>
            <a:ext cx="4608512" cy="646331"/>
          </a:xfrm>
          <a:prstGeom prst="rect">
            <a:avLst/>
          </a:prstGeom>
        </p:spPr>
        <p:txBody>
          <a:bodyPr wrap="square">
            <a:spAutoFit/>
          </a:bodyPr>
          <a:lstStyle/>
          <a:p>
            <a:br>
              <a:rPr lang="it-IT" dirty="0"/>
            </a:br>
            <a:endParaRPr lang="it-IT" dirty="0"/>
          </a:p>
        </p:txBody>
      </p:sp>
      <p:pic>
        <p:nvPicPr>
          <p:cNvPr id="6" name="Immagine 47" descr="logo LATTES OK nero.jpg">
            <a:extLst>
              <a:ext uri="{FF2B5EF4-FFF2-40B4-BE49-F238E27FC236}">
                <a16:creationId xmlns:a16="http://schemas.microsoft.com/office/drawing/2014/main" id="{EE041A4C-BDC4-C848-9FF3-C8DC6E2D65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a:extLst>
              <a:ext uri="{FF2B5EF4-FFF2-40B4-BE49-F238E27FC236}">
                <a16:creationId xmlns:a16="http://schemas.microsoft.com/office/drawing/2014/main" id="{B83B9287-C090-9940-9DE9-DBD38AA69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192" y="2927475"/>
            <a:ext cx="3913576" cy="2027176"/>
          </a:xfrm>
          <a:prstGeom prst="rect">
            <a:avLst/>
          </a:prstGeom>
          <a:ln>
            <a:solidFill>
              <a:schemeClr val="accent6">
                <a:lumMod val="75000"/>
              </a:schemeClr>
            </a:solidFill>
          </a:ln>
        </p:spPr>
      </p:pic>
    </p:spTree>
    <p:extLst>
      <p:ext uri="{BB962C8B-B14F-4D97-AF65-F5344CB8AC3E}">
        <p14:creationId xmlns:p14="http://schemas.microsoft.com/office/powerpoint/2010/main" val="234035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F85D49-07E3-4588-8165-71FEBDCF5A96}"/>
              </a:ext>
            </a:extLst>
          </p:cNvPr>
          <p:cNvSpPr>
            <a:spLocks noGrp="1"/>
          </p:cNvSpPr>
          <p:nvPr>
            <p:ph type="title"/>
          </p:nvPr>
        </p:nvSpPr>
        <p:spPr/>
        <p:txBody>
          <a:bodyPr>
            <a:normAutofit/>
          </a:bodyPr>
          <a:lstStyle/>
          <a:p>
            <a:r>
              <a:rPr lang="it-IT" sz="4000" b="1" dirty="0">
                <a:solidFill>
                  <a:schemeClr val="accent6">
                    <a:lumMod val="75000"/>
                  </a:schemeClr>
                </a:solidFill>
              </a:rPr>
              <a:t>La situazione dell’Italia</a:t>
            </a:r>
          </a:p>
        </p:txBody>
      </p:sp>
      <p:sp>
        <p:nvSpPr>
          <p:cNvPr id="5" name="Segnaposto contenuto 4">
            <a:extLst>
              <a:ext uri="{FF2B5EF4-FFF2-40B4-BE49-F238E27FC236}">
                <a16:creationId xmlns:a16="http://schemas.microsoft.com/office/drawing/2014/main" id="{40B9D7D2-775D-40D1-8F29-1A52CF31A3E9}"/>
              </a:ext>
            </a:extLst>
          </p:cNvPr>
          <p:cNvSpPr>
            <a:spLocks noGrp="1"/>
          </p:cNvSpPr>
          <p:nvPr>
            <p:ph idx="1"/>
          </p:nvPr>
        </p:nvSpPr>
        <p:spPr>
          <a:xfrm>
            <a:off x="462777" y="1275606"/>
            <a:ext cx="3941007" cy="3228015"/>
          </a:xfrm>
        </p:spPr>
        <p:txBody>
          <a:bodyPr>
            <a:normAutofit/>
          </a:bodyPr>
          <a:lstStyle/>
          <a:p>
            <a:pPr marL="0" indent="0">
              <a:buNone/>
            </a:pPr>
            <a:r>
              <a:rPr lang="it-IT" sz="1800" dirty="0"/>
              <a:t>L’Italia si trova schiacciata tra la placca africana, che si muove verso Nord-Est e la placca euroasiatica. Nel mar Adriatico vi è anche una placca, denominata Adria, che ruotando in senso antiorario, trascina con sé la nostra penisola. L’Italia è, inoltre, percorsa in senso longitudinale da un sistema di faglie che causano nel nostro territorio un’elevata attività sismica e la presenza di una serie di vulcani attivi.</a:t>
            </a:r>
          </a:p>
        </p:txBody>
      </p:sp>
      <p:pic>
        <p:nvPicPr>
          <p:cNvPr id="7" name="Immagine 47" descr="logo LATTES OK nero.jpg">
            <a:extLst>
              <a:ext uri="{FF2B5EF4-FFF2-40B4-BE49-F238E27FC236}">
                <a16:creationId xmlns:a16="http://schemas.microsoft.com/office/drawing/2014/main" id="{8093CCA9-D71E-8A43-A5E5-90DD3762E1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3">
            <a:extLst>
              <a:ext uri="{FF2B5EF4-FFF2-40B4-BE49-F238E27FC236}">
                <a16:creationId xmlns:a16="http://schemas.microsoft.com/office/drawing/2014/main" id="{C86A224A-8C7C-A841-93F9-7EBC893C7B4E}"/>
              </a:ext>
            </a:extLst>
          </p:cNvPr>
          <p:cNvPicPr>
            <a:picLocks noChangeAspect="1"/>
          </p:cNvPicPr>
          <p:nvPr/>
        </p:nvPicPr>
        <p:blipFill rotWithShape="1">
          <a:blip r:embed="rId3">
            <a:extLst>
              <a:ext uri="{28A0092B-C50C-407E-A947-70E740481C1C}">
                <a14:useLocalDpi xmlns:a14="http://schemas.microsoft.com/office/drawing/2010/main" val="0"/>
              </a:ext>
            </a:extLst>
          </a:blip>
          <a:srcRect l="474" b="914"/>
          <a:stretch/>
        </p:blipFill>
        <p:spPr>
          <a:xfrm>
            <a:off x="4484791" y="1316023"/>
            <a:ext cx="4196432" cy="3271851"/>
          </a:xfrm>
          <a:prstGeom prst="rect">
            <a:avLst/>
          </a:prstGeom>
          <a:ln w="38100">
            <a:solidFill>
              <a:schemeClr val="accent6">
                <a:lumMod val="75000"/>
              </a:schemeClr>
            </a:solidFill>
          </a:ln>
        </p:spPr>
      </p:pic>
    </p:spTree>
    <p:extLst>
      <p:ext uri="{BB962C8B-B14F-4D97-AF65-F5344CB8AC3E}">
        <p14:creationId xmlns:p14="http://schemas.microsoft.com/office/powerpoint/2010/main" val="322637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329E74-2A3E-4750-A4FA-F465978C9840}"/>
              </a:ext>
            </a:extLst>
          </p:cNvPr>
          <p:cNvSpPr>
            <a:spLocks noGrp="1"/>
          </p:cNvSpPr>
          <p:nvPr>
            <p:ph type="title"/>
          </p:nvPr>
        </p:nvSpPr>
        <p:spPr>
          <a:xfrm>
            <a:off x="457200" y="51470"/>
            <a:ext cx="8229600" cy="857250"/>
          </a:xfrm>
        </p:spPr>
        <p:txBody>
          <a:bodyPr>
            <a:normAutofit/>
          </a:bodyPr>
          <a:lstStyle/>
          <a:p>
            <a:r>
              <a:rPr lang="it-IT" sz="4000" b="1" dirty="0">
                <a:solidFill>
                  <a:schemeClr val="accent6">
                    <a:lumMod val="75000"/>
                  </a:schemeClr>
                </a:solidFill>
              </a:rPr>
              <a:t>La formazione delle montagne</a:t>
            </a:r>
          </a:p>
        </p:txBody>
      </p:sp>
      <p:sp>
        <p:nvSpPr>
          <p:cNvPr id="3" name="Segnaposto contenuto 2">
            <a:extLst>
              <a:ext uri="{FF2B5EF4-FFF2-40B4-BE49-F238E27FC236}">
                <a16:creationId xmlns:a16="http://schemas.microsoft.com/office/drawing/2014/main" id="{2C1634A9-27F2-4D2F-8124-405E4E1F715E}"/>
              </a:ext>
            </a:extLst>
          </p:cNvPr>
          <p:cNvSpPr>
            <a:spLocks noGrp="1"/>
          </p:cNvSpPr>
          <p:nvPr>
            <p:ph idx="1"/>
          </p:nvPr>
        </p:nvSpPr>
        <p:spPr>
          <a:xfrm>
            <a:off x="533400" y="987574"/>
            <a:ext cx="8153400" cy="3452737"/>
          </a:xfrm>
        </p:spPr>
        <p:txBody>
          <a:bodyPr>
            <a:noAutofit/>
          </a:bodyPr>
          <a:lstStyle/>
          <a:p>
            <a:pPr marL="0" indent="0">
              <a:buNone/>
            </a:pPr>
            <a:r>
              <a:rPr lang="it-IT" sz="1800" dirty="0"/>
              <a:t>La formazione delle montagne (</a:t>
            </a:r>
            <a:r>
              <a:rPr lang="it-IT" sz="1800" b="1" dirty="0">
                <a:solidFill>
                  <a:schemeClr val="accent6">
                    <a:lumMod val="75000"/>
                  </a:schemeClr>
                </a:solidFill>
              </a:rPr>
              <a:t>orogenesi</a:t>
            </a:r>
            <a:r>
              <a:rPr lang="it-IT" sz="1800" dirty="0"/>
              <a:t>) è un processo lunghissimo avvenuto in epoche successive. Le forze gigantesche coinvolte in questo fenomeno hanno modificato profondamente la conformazione delle rocce, deformandole, comprimendole, formando pieghe, </a:t>
            </a:r>
            <a:br>
              <a:rPr lang="it-IT" sz="1800" dirty="0"/>
            </a:br>
            <a:r>
              <a:rPr lang="it-IT" sz="1800" dirty="0"/>
              <a:t>faglie e catene montuose. </a:t>
            </a:r>
          </a:p>
          <a:p>
            <a:pPr marL="0" indent="0">
              <a:buNone/>
            </a:pPr>
            <a:r>
              <a:rPr lang="it-IT" sz="1800" dirty="0"/>
              <a:t>Le montagne con più di 2 milioni di anni </a:t>
            </a:r>
            <a:br>
              <a:rPr lang="it-IT" sz="1800" dirty="0"/>
            </a:br>
            <a:r>
              <a:rPr lang="it-IT" sz="1800" dirty="0"/>
              <a:t>hanno persino subìto un processo </a:t>
            </a:r>
            <a:br>
              <a:rPr lang="it-IT" sz="1800" dirty="0"/>
            </a:br>
            <a:r>
              <a:rPr lang="it-IT" sz="1800" dirty="0"/>
              <a:t>di abrasione diventando ormai scudi </a:t>
            </a:r>
            <a:br>
              <a:rPr lang="it-IT" sz="1800" dirty="0"/>
            </a:br>
            <a:r>
              <a:rPr lang="it-IT" sz="1800" dirty="0"/>
              <a:t>appiattiti, come in Siberia e in Canada, </a:t>
            </a:r>
            <a:br>
              <a:rPr lang="it-IT" sz="1800" dirty="0"/>
            </a:br>
            <a:r>
              <a:rPr lang="it-IT" sz="1800" dirty="0"/>
              <a:t>oppure addirittura dei tavolati che </a:t>
            </a:r>
            <a:br>
              <a:rPr lang="it-IT" sz="1800" dirty="0"/>
            </a:br>
            <a:r>
              <a:rPr lang="it-IT" sz="1800" dirty="0"/>
              <a:t>formano grandi pianure, come </a:t>
            </a:r>
            <a:br>
              <a:rPr lang="it-IT" sz="1800" dirty="0"/>
            </a:br>
            <a:r>
              <a:rPr lang="it-IT" sz="1800" dirty="0"/>
              <a:t>nell’America meridionale.</a:t>
            </a:r>
          </a:p>
        </p:txBody>
      </p:sp>
      <p:pic>
        <p:nvPicPr>
          <p:cNvPr id="4" name="Immagine 47" descr="logo LATTES OK nero.jpg">
            <a:extLst>
              <a:ext uri="{FF2B5EF4-FFF2-40B4-BE49-F238E27FC236}">
                <a16:creationId xmlns:a16="http://schemas.microsoft.com/office/drawing/2014/main" id="{CC5DC03A-08E0-054F-BD6F-61D9333D6F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5FB6366D-2AB2-9041-AB54-55789EB95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755" y="1995686"/>
            <a:ext cx="4011045" cy="287508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E8772D92-71A9-804D-951C-8ED96B5344CF}"/>
              </a:ext>
            </a:extLst>
          </p:cNvPr>
          <p:cNvSpPr/>
          <p:nvPr/>
        </p:nvSpPr>
        <p:spPr>
          <a:xfrm rot="21424001">
            <a:off x="3150861" y="4208009"/>
            <a:ext cx="2746930"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sz="1400" dirty="0"/>
              <a:t>Le forze che hanno sollevato le montagne hanno piegato le rocce.</a:t>
            </a:r>
          </a:p>
        </p:txBody>
      </p:sp>
    </p:spTree>
    <p:extLst>
      <p:ext uri="{BB962C8B-B14F-4D97-AF65-F5344CB8AC3E}">
        <p14:creationId xmlns:p14="http://schemas.microsoft.com/office/powerpoint/2010/main" val="2865088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C1AC29-5E48-4DB3-97D5-FF6F6CEE0825}"/>
              </a:ext>
            </a:extLst>
          </p:cNvPr>
          <p:cNvSpPr>
            <a:spLocks noGrp="1"/>
          </p:cNvSpPr>
          <p:nvPr>
            <p:ph type="title"/>
          </p:nvPr>
        </p:nvSpPr>
        <p:spPr>
          <a:xfrm>
            <a:off x="457200" y="195486"/>
            <a:ext cx="8229600" cy="648072"/>
          </a:xfrm>
        </p:spPr>
        <p:txBody>
          <a:bodyPr>
            <a:noAutofit/>
          </a:bodyPr>
          <a:lstStyle/>
          <a:p>
            <a:r>
              <a:rPr lang="it-IT" sz="4000" b="1" dirty="0">
                <a:solidFill>
                  <a:schemeClr val="accent6">
                    <a:lumMod val="75000"/>
                  </a:schemeClr>
                </a:solidFill>
              </a:rPr>
              <a:t>La formazione delle montagne</a:t>
            </a:r>
          </a:p>
        </p:txBody>
      </p:sp>
      <p:sp>
        <p:nvSpPr>
          <p:cNvPr id="3" name="Segnaposto contenuto 2">
            <a:extLst>
              <a:ext uri="{FF2B5EF4-FFF2-40B4-BE49-F238E27FC236}">
                <a16:creationId xmlns:a16="http://schemas.microsoft.com/office/drawing/2014/main" id="{08ECDCE4-0A3F-4BCE-9769-368CE411EF96}"/>
              </a:ext>
            </a:extLst>
          </p:cNvPr>
          <p:cNvSpPr>
            <a:spLocks noGrp="1"/>
          </p:cNvSpPr>
          <p:nvPr>
            <p:ph idx="1"/>
          </p:nvPr>
        </p:nvSpPr>
        <p:spPr>
          <a:xfrm>
            <a:off x="457200" y="844674"/>
            <a:ext cx="8229600" cy="3600400"/>
          </a:xfrm>
        </p:spPr>
        <p:txBody>
          <a:bodyPr>
            <a:noAutofit/>
          </a:bodyPr>
          <a:lstStyle/>
          <a:p>
            <a:pPr marL="0" indent="0">
              <a:buNone/>
            </a:pPr>
            <a:r>
              <a:rPr lang="it-IT" sz="1800" dirty="0"/>
              <a:t>L’orogenesi è classificata in tre tipi:</a:t>
            </a:r>
          </a:p>
          <a:p>
            <a:pPr marL="198900" indent="-198900">
              <a:buClr>
                <a:schemeClr val="tx1"/>
              </a:buClr>
            </a:pPr>
            <a:r>
              <a:rPr lang="it-IT" sz="1800" b="1" dirty="0">
                <a:solidFill>
                  <a:schemeClr val="accent6">
                    <a:lumMod val="75000"/>
                  </a:schemeClr>
                </a:solidFill>
              </a:rPr>
              <a:t>L’orogenesi caledoniana</a:t>
            </a:r>
            <a:r>
              <a:rPr lang="it-IT" sz="1800" dirty="0">
                <a:solidFill>
                  <a:schemeClr val="accent6">
                    <a:lumMod val="75000"/>
                  </a:schemeClr>
                </a:solidFill>
              </a:rPr>
              <a:t> </a:t>
            </a:r>
            <a:r>
              <a:rPr lang="it-IT" sz="1800" dirty="0"/>
              <a:t>è quella che ha formato le montagne di circa 400 milioni di anni fa, dalle cime ormai basse ed arrotondate perché levigate dagli agenti esogeni, come in Gran Bretagna, in Irlanda e Scozia (la Caledonia per i Romani).</a:t>
            </a:r>
          </a:p>
          <a:p>
            <a:pPr marL="198900" indent="-198900">
              <a:buClr>
                <a:schemeClr val="tx1"/>
              </a:buClr>
            </a:pPr>
            <a:r>
              <a:rPr lang="it-IT" sz="1800" b="1" dirty="0">
                <a:solidFill>
                  <a:schemeClr val="accent6">
                    <a:lumMod val="75000"/>
                  </a:schemeClr>
                </a:solidFill>
              </a:rPr>
              <a:t>L’orogenesi</a:t>
            </a:r>
            <a:r>
              <a:rPr lang="it-IT" sz="1800" dirty="0">
                <a:solidFill>
                  <a:schemeClr val="accent6">
                    <a:lumMod val="75000"/>
                  </a:schemeClr>
                </a:solidFill>
              </a:rPr>
              <a:t> </a:t>
            </a:r>
            <a:r>
              <a:rPr lang="it-IT" sz="1800" b="1" dirty="0">
                <a:solidFill>
                  <a:schemeClr val="accent6">
                    <a:lumMod val="75000"/>
                  </a:schemeClr>
                </a:solidFill>
              </a:rPr>
              <a:t>ercinica</a:t>
            </a:r>
            <a:r>
              <a:rPr lang="it-IT" sz="1800" dirty="0">
                <a:solidFill>
                  <a:schemeClr val="accent6">
                    <a:lumMod val="75000"/>
                  </a:schemeClr>
                </a:solidFill>
              </a:rPr>
              <a:t> </a:t>
            </a:r>
            <a:r>
              <a:rPr lang="it-IT" sz="1800" dirty="0"/>
              <a:t>è un grande </a:t>
            </a:r>
            <a:br>
              <a:rPr lang="it-IT" sz="1800" dirty="0"/>
            </a:br>
            <a:r>
              <a:rPr lang="it-IT" sz="1800" dirty="0"/>
              <a:t>sollevamento avvenuto 300 milioni </a:t>
            </a:r>
            <a:br>
              <a:rPr lang="it-IT" sz="1800" dirty="0"/>
            </a:br>
            <a:r>
              <a:rPr lang="it-IT" sz="1800" dirty="0"/>
              <a:t>di anni fa che ha formato i monti </a:t>
            </a:r>
            <a:br>
              <a:rPr lang="it-IT" sz="1800" dirty="0"/>
            </a:br>
            <a:r>
              <a:rPr lang="it-IT" sz="1800" dirty="0"/>
              <a:t>dell’Europa centrale, gli Urali e, in Italia, </a:t>
            </a:r>
            <a:br>
              <a:rPr lang="it-IT" sz="1800" dirty="0"/>
            </a:br>
            <a:r>
              <a:rPr lang="it-IT" sz="1800" dirty="0"/>
              <a:t>l’Aspromonte e la Sila.</a:t>
            </a:r>
          </a:p>
          <a:p>
            <a:pPr marL="198900" indent="-198900">
              <a:buClr>
                <a:schemeClr val="tx1"/>
              </a:buClr>
            </a:pPr>
            <a:r>
              <a:rPr lang="it-IT" sz="1800" b="1" dirty="0">
                <a:solidFill>
                  <a:schemeClr val="accent6">
                    <a:lumMod val="75000"/>
                  </a:schemeClr>
                </a:solidFill>
              </a:rPr>
              <a:t>L’orogenesi</a:t>
            </a:r>
            <a:r>
              <a:rPr lang="it-IT" sz="1800" dirty="0">
                <a:solidFill>
                  <a:schemeClr val="accent6">
                    <a:lumMod val="75000"/>
                  </a:schemeClr>
                </a:solidFill>
              </a:rPr>
              <a:t> </a:t>
            </a:r>
            <a:r>
              <a:rPr lang="it-IT" sz="1800" b="1" dirty="0" err="1">
                <a:solidFill>
                  <a:schemeClr val="accent6">
                    <a:lumMod val="75000"/>
                  </a:schemeClr>
                </a:solidFill>
              </a:rPr>
              <a:t>alpino-himalayana</a:t>
            </a:r>
            <a:r>
              <a:rPr lang="it-IT" sz="1800" dirty="0">
                <a:solidFill>
                  <a:schemeClr val="accent6">
                    <a:lumMod val="75000"/>
                  </a:schemeClr>
                </a:solidFill>
              </a:rPr>
              <a:t> </a:t>
            </a:r>
            <a:r>
              <a:rPr lang="it-IT" sz="1800" dirty="0"/>
              <a:t>è la più recente, </a:t>
            </a:r>
            <a:br>
              <a:rPr lang="it-IT" sz="1800" dirty="0"/>
            </a:br>
            <a:r>
              <a:rPr lang="it-IT" sz="1800" dirty="0"/>
              <a:t>iniziata 60 milioni di anni fa e tuttora attiva, </a:t>
            </a:r>
            <a:br>
              <a:rPr lang="it-IT" sz="1800" dirty="0"/>
            </a:br>
            <a:r>
              <a:rPr lang="it-IT" sz="1800" dirty="0"/>
              <a:t>ha formato il massiccio dell’Himalaya, </a:t>
            </a:r>
            <a:br>
              <a:rPr lang="it-IT" sz="1800" dirty="0"/>
            </a:br>
            <a:r>
              <a:rPr lang="it-IT" sz="1800" dirty="0"/>
              <a:t>del Caucaso, le Alpi, i Pirenei, che sono le catene </a:t>
            </a:r>
            <a:br>
              <a:rPr lang="it-IT" sz="1800" dirty="0"/>
            </a:br>
            <a:r>
              <a:rPr lang="it-IT" sz="1800" dirty="0"/>
              <a:t>montuose più giovani e quindi le più alte della Terra.</a:t>
            </a:r>
          </a:p>
        </p:txBody>
      </p:sp>
      <p:pic>
        <p:nvPicPr>
          <p:cNvPr id="5" name="Immagine 47" descr="logo LATTES OK nero.jpg">
            <a:extLst>
              <a:ext uri="{FF2B5EF4-FFF2-40B4-BE49-F238E27FC236}">
                <a16:creationId xmlns:a16="http://schemas.microsoft.com/office/drawing/2014/main" id="{C4D55C75-9A43-7145-8BC5-7F4D90A5D6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id="{7287835C-1B5B-9F4C-8206-91DF0FD60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3244">
            <a:off x="5543322" y="2225230"/>
            <a:ext cx="3277150" cy="218219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ttangolo 7">
            <a:extLst>
              <a:ext uri="{FF2B5EF4-FFF2-40B4-BE49-F238E27FC236}">
                <a16:creationId xmlns:a16="http://schemas.microsoft.com/office/drawing/2014/main" id="{891C820B-45BA-5945-9B94-5C05D0362599}"/>
              </a:ext>
            </a:extLst>
          </p:cNvPr>
          <p:cNvSpPr/>
          <p:nvPr/>
        </p:nvSpPr>
        <p:spPr>
          <a:xfrm>
            <a:off x="5898691" y="4296317"/>
            <a:ext cx="2765565"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La vetta aguzza del Cervino</a:t>
            </a:r>
            <a:endParaRPr lang="it-IT" dirty="0"/>
          </a:p>
        </p:txBody>
      </p:sp>
    </p:spTree>
    <p:extLst>
      <p:ext uri="{BB962C8B-B14F-4D97-AF65-F5344CB8AC3E}">
        <p14:creationId xmlns:p14="http://schemas.microsoft.com/office/powerpoint/2010/main" val="2665283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5A0B4-9891-4B6B-A52D-8CDA70131BD0}"/>
              </a:ext>
            </a:extLst>
          </p:cNvPr>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Una storia scritta nelle rocce</a:t>
            </a:r>
          </a:p>
        </p:txBody>
      </p:sp>
      <p:sp>
        <p:nvSpPr>
          <p:cNvPr id="3" name="Segnaposto contenuto 2">
            <a:extLst>
              <a:ext uri="{FF2B5EF4-FFF2-40B4-BE49-F238E27FC236}">
                <a16:creationId xmlns:a16="http://schemas.microsoft.com/office/drawing/2014/main" id="{775F299D-4E36-4F8A-BEA9-D7F8FDD2E163}"/>
              </a:ext>
            </a:extLst>
          </p:cNvPr>
          <p:cNvSpPr>
            <a:spLocks noGrp="1"/>
          </p:cNvSpPr>
          <p:nvPr>
            <p:ph idx="1"/>
          </p:nvPr>
        </p:nvSpPr>
        <p:spPr>
          <a:xfrm>
            <a:off x="457200" y="987574"/>
            <a:ext cx="8229600" cy="3740769"/>
          </a:xfrm>
        </p:spPr>
        <p:txBody>
          <a:bodyPr>
            <a:noAutofit/>
          </a:bodyPr>
          <a:lstStyle/>
          <a:p>
            <a:pPr marL="0" indent="0">
              <a:lnSpc>
                <a:spcPct val="120000"/>
              </a:lnSpc>
              <a:buNone/>
            </a:pPr>
            <a:r>
              <a:rPr lang="it-IT" sz="1800" dirty="0"/>
              <a:t>Sulle rocce, come in un libro, è ‘’scritta’’ la storia della Terra, dalla sua formazione ad oggi ed in esse sono evidenti tutti i cambiamenti che il pianeta ha subìto sulla crosta terrestre, a causa della deriva dei continenti, dell’erosione dell’acqua, dei ghiacciai, dei venti e anche da parte di organismi viventi. L’ossigeno prodotto dai vegetali, infatti, ha modificato la composizione chimica di alcune rocce, l’accumularsi di gusci e conchiglie ha dato origine a rocce organogene, come le Dolomiti. </a:t>
            </a:r>
            <a:br>
              <a:rPr lang="it-IT" sz="1800" dirty="0"/>
            </a:br>
            <a:r>
              <a:rPr lang="it-IT" sz="1800" dirty="0"/>
              <a:t>Nel collocare in ordine cronologico tutti gli eventi che </a:t>
            </a:r>
            <a:br>
              <a:rPr lang="it-IT" sz="1800" dirty="0"/>
            </a:br>
            <a:r>
              <a:rPr lang="it-IT" sz="1800" dirty="0"/>
              <a:t>ha subìto la crosta terrestre è importante, quindi, </a:t>
            </a:r>
            <a:br>
              <a:rPr lang="it-IT" sz="1800" dirty="0"/>
            </a:br>
            <a:r>
              <a:rPr lang="it-IT" sz="1800" dirty="0"/>
              <a:t>stabilire l’età delle rocce, attraverso una datazione </a:t>
            </a:r>
            <a:br>
              <a:rPr lang="it-IT" sz="1800" dirty="0"/>
            </a:br>
            <a:r>
              <a:rPr lang="it-IT" sz="1800" dirty="0"/>
              <a:t>assoluta oppure relativa ad altre rocce.</a:t>
            </a:r>
          </a:p>
          <a:p>
            <a:pPr marL="0" indent="0" algn="ctr">
              <a:buNone/>
            </a:pPr>
            <a:endParaRPr lang="it-IT" sz="1900" dirty="0">
              <a:solidFill>
                <a:srgbClr val="FF0000"/>
              </a:solidFill>
            </a:endParaRPr>
          </a:p>
          <a:p>
            <a:pPr marL="0" indent="0" algn="ctr">
              <a:buNone/>
            </a:pPr>
            <a:endParaRPr lang="it-IT" sz="4000" dirty="0">
              <a:solidFill>
                <a:srgbClr val="FF0000"/>
              </a:solidFill>
            </a:endParaRPr>
          </a:p>
        </p:txBody>
      </p:sp>
      <p:pic>
        <p:nvPicPr>
          <p:cNvPr id="4" name="Immagine 47" descr="logo LATTES OK nero.jpg">
            <a:extLst>
              <a:ext uri="{FF2B5EF4-FFF2-40B4-BE49-F238E27FC236}">
                <a16:creationId xmlns:a16="http://schemas.microsoft.com/office/drawing/2014/main" id="{EE0AB71B-0357-2E42-9F79-6D3AD49DA0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2A582168-5A19-9B40-A823-E44A44E19C9D}"/>
              </a:ext>
            </a:extLst>
          </p:cNvPr>
          <p:cNvPicPr>
            <a:picLocks noChangeAspect="1"/>
          </p:cNvPicPr>
          <p:nvPr/>
        </p:nvPicPr>
        <p:blipFill rotWithShape="1">
          <a:blip r:embed="rId3">
            <a:extLst>
              <a:ext uri="{28A0092B-C50C-407E-A947-70E740481C1C}">
                <a14:useLocalDpi xmlns:a14="http://schemas.microsoft.com/office/drawing/2010/main" val="0"/>
              </a:ext>
            </a:extLst>
          </a:blip>
          <a:srcRect t="15001" b="8951"/>
          <a:stretch/>
        </p:blipFill>
        <p:spPr>
          <a:xfrm rot="160552">
            <a:off x="5620706" y="3005011"/>
            <a:ext cx="3179079" cy="181323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90282571-C155-1F43-AA14-290FD11FA440}"/>
              </a:ext>
            </a:extLst>
          </p:cNvPr>
          <p:cNvSpPr/>
          <p:nvPr/>
        </p:nvSpPr>
        <p:spPr>
          <a:xfrm>
            <a:off x="3419872" y="4499915"/>
            <a:ext cx="2721258"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Le tre Cime delle Dolomiti.</a:t>
            </a:r>
            <a:endParaRPr lang="it-IT" dirty="0"/>
          </a:p>
        </p:txBody>
      </p:sp>
    </p:spTree>
    <p:extLst>
      <p:ext uri="{BB962C8B-B14F-4D97-AF65-F5344CB8AC3E}">
        <p14:creationId xmlns:p14="http://schemas.microsoft.com/office/powerpoint/2010/main" val="2258828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75D172-2363-4018-AFE8-07C4A824946E}"/>
              </a:ext>
            </a:extLst>
          </p:cNvPr>
          <p:cNvSpPr>
            <a:spLocks noGrp="1"/>
          </p:cNvSpPr>
          <p:nvPr>
            <p:ph type="title"/>
          </p:nvPr>
        </p:nvSpPr>
        <p:spPr/>
        <p:txBody>
          <a:bodyPr>
            <a:noAutofit/>
          </a:bodyPr>
          <a:lstStyle/>
          <a:p>
            <a:r>
              <a:rPr lang="it-IT" sz="4000" b="1" dirty="0">
                <a:solidFill>
                  <a:schemeClr val="accent6">
                    <a:lumMod val="75000"/>
                  </a:schemeClr>
                </a:solidFill>
              </a:rPr>
              <a:t>Rocce magmatiche e metamorfiche</a:t>
            </a:r>
          </a:p>
        </p:txBody>
      </p:sp>
      <p:sp>
        <p:nvSpPr>
          <p:cNvPr id="3" name="Segnaposto contenuto 2">
            <a:extLst>
              <a:ext uri="{FF2B5EF4-FFF2-40B4-BE49-F238E27FC236}">
                <a16:creationId xmlns:a16="http://schemas.microsoft.com/office/drawing/2014/main" id="{91D21693-2F47-45DE-BBEC-59F7B4A31DCC}"/>
              </a:ext>
            </a:extLst>
          </p:cNvPr>
          <p:cNvSpPr>
            <a:spLocks noGrp="1"/>
          </p:cNvSpPr>
          <p:nvPr>
            <p:ph idx="1"/>
          </p:nvPr>
        </p:nvSpPr>
        <p:spPr>
          <a:xfrm>
            <a:off x="827584" y="1063229"/>
            <a:ext cx="7416824" cy="3531393"/>
          </a:xfrm>
        </p:spPr>
        <p:txBody>
          <a:bodyPr>
            <a:normAutofit/>
          </a:bodyPr>
          <a:lstStyle/>
          <a:p>
            <a:pPr marL="0" indent="0">
              <a:buNone/>
            </a:pPr>
            <a:r>
              <a:rPr lang="it-IT" sz="1800" dirty="0"/>
              <a:t>Per la datazione di questi due tipi di rocce si usa il </a:t>
            </a:r>
            <a:r>
              <a:rPr lang="it-IT" sz="1800" b="1" dirty="0">
                <a:solidFill>
                  <a:schemeClr val="accent6">
                    <a:lumMod val="75000"/>
                  </a:schemeClr>
                </a:solidFill>
              </a:rPr>
              <a:t>metodo</a:t>
            </a:r>
            <a:r>
              <a:rPr lang="it-IT" sz="1800" dirty="0">
                <a:solidFill>
                  <a:schemeClr val="accent6">
                    <a:lumMod val="75000"/>
                  </a:schemeClr>
                </a:solidFill>
              </a:rPr>
              <a:t> </a:t>
            </a:r>
            <a:r>
              <a:rPr lang="it-IT" sz="1800" b="1" dirty="0">
                <a:solidFill>
                  <a:schemeClr val="accent6">
                    <a:lumMod val="75000"/>
                  </a:schemeClr>
                </a:solidFill>
              </a:rPr>
              <a:t>radiometrico</a:t>
            </a:r>
            <a:r>
              <a:rPr lang="it-IT" sz="1800" dirty="0"/>
              <a:t>, per una datazione assoluta. Gli atomi di alcuni elementi </a:t>
            </a:r>
            <a:r>
              <a:rPr lang="it-IT" sz="1800" b="1" dirty="0"/>
              <a:t>radioattivi</a:t>
            </a:r>
            <a:r>
              <a:rPr lang="it-IT" sz="1800" dirty="0"/>
              <a:t> tendono a perdere particelle del nucleo e quindi radioattività, trasformandosi in atomi di altri elementi, più stabili. L’uranio - 238, per esempio, si trasforma in piombo - 206, il carbonio – 14 in azoto – 14. </a:t>
            </a:r>
          </a:p>
          <a:p>
            <a:pPr marL="0" indent="0">
              <a:buNone/>
            </a:pPr>
            <a:r>
              <a:rPr lang="it-IT" sz="1800" dirty="0"/>
              <a:t>Questo processo, detto </a:t>
            </a:r>
            <a:r>
              <a:rPr lang="it-IT" sz="1800" b="1" dirty="0"/>
              <a:t>decadimento</a:t>
            </a:r>
            <a:r>
              <a:rPr lang="it-IT" sz="1800" dirty="0"/>
              <a:t> </a:t>
            </a:r>
            <a:r>
              <a:rPr lang="it-IT" sz="1800" b="1" dirty="0"/>
              <a:t>radioattivo</a:t>
            </a:r>
            <a:r>
              <a:rPr lang="it-IT" sz="1800" dirty="0"/>
              <a:t>, può richiedere anche miliardi di anni. Sapendo quanto di questo elemento una roccia può contenere alla sua formazione e in quanto tempo la sua quantità si dimezza (</a:t>
            </a:r>
            <a:r>
              <a:rPr lang="it-IT" sz="1800" b="1" dirty="0"/>
              <a:t>tempo</a:t>
            </a:r>
            <a:r>
              <a:rPr lang="it-IT" sz="1800" dirty="0"/>
              <a:t> </a:t>
            </a:r>
            <a:r>
              <a:rPr lang="it-IT" sz="1800" b="1" dirty="0"/>
              <a:t>di dimezzamento</a:t>
            </a:r>
            <a:r>
              <a:rPr lang="it-IT" sz="1800" dirty="0"/>
              <a:t>), misuriamo la quantità dell’elemento presente e possiamo stabile l’età esatta della roccia.</a:t>
            </a:r>
          </a:p>
        </p:txBody>
      </p:sp>
      <p:pic>
        <p:nvPicPr>
          <p:cNvPr id="4" name="Immagine 47" descr="logo LATTES OK nero.jpg">
            <a:extLst>
              <a:ext uri="{FF2B5EF4-FFF2-40B4-BE49-F238E27FC236}">
                <a16:creationId xmlns:a16="http://schemas.microsoft.com/office/drawing/2014/main" id="{C1478E38-25A0-644D-8E94-326F97097B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473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650FEB-6A60-4DF4-9EBD-2BB38EE69DBD}"/>
              </a:ext>
            </a:extLst>
          </p:cNvPr>
          <p:cNvSpPr>
            <a:spLocks noGrp="1"/>
          </p:cNvSpPr>
          <p:nvPr>
            <p:ph type="title"/>
          </p:nvPr>
        </p:nvSpPr>
        <p:spPr/>
        <p:txBody>
          <a:bodyPr>
            <a:normAutofit/>
          </a:bodyPr>
          <a:lstStyle/>
          <a:p>
            <a:r>
              <a:rPr lang="it-IT" sz="4000" b="1" dirty="0">
                <a:solidFill>
                  <a:schemeClr val="accent6">
                    <a:lumMod val="75000"/>
                  </a:schemeClr>
                </a:solidFill>
              </a:rPr>
              <a:t>Rocce sedimentarie</a:t>
            </a:r>
          </a:p>
        </p:txBody>
      </p:sp>
      <p:sp>
        <p:nvSpPr>
          <p:cNvPr id="3" name="Segnaposto contenuto 2">
            <a:extLst>
              <a:ext uri="{FF2B5EF4-FFF2-40B4-BE49-F238E27FC236}">
                <a16:creationId xmlns:a16="http://schemas.microsoft.com/office/drawing/2014/main" id="{ABD12035-9288-4F7B-96C3-3B2B45EBBB80}"/>
              </a:ext>
            </a:extLst>
          </p:cNvPr>
          <p:cNvSpPr>
            <a:spLocks noGrp="1"/>
          </p:cNvSpPr>
          <p:nvPr>
            <p:ph idx="1"/>
          </p:nvPr>
        </p:nvSpPr>
        <p:spPr>
          <a:xfrm>
            <a:off x="899592" y="1200151"/>
            <a:ext cx="3672408" cy="3387823"/>
          </a:xfrm>
        </p:spPr>
        <p:txBody>
          <a:bodyPr>
            <a:normAutofit/>
          </a:bodyPr>
          <a:lstStyle/>
          <a:p>
            <a:pPr marL="0" indent="0">
              <a:buNone/>
            </a:pPr>
            <a:r>
              <a:rPr lang="it-IT" sz="1800" dirty="0"/>
              <a:t>Le rocce sedimentarie sono il risultato della stratificazione e del deposito di materiale vario o proveniente dall’erosione di altre rocce. Per la loro datazione, bisogna tenere conto di come si formano, strato su strato. Analizzando il materiale nella successione di strati</a:t>
            </a:r>
            <a:r>
              <a:rPr lang="it-IT" sz="1800" dirty="0">
                <a:solidFill>
                  <a:prstClr val="black"/>
                </a:solidFill>
              </a:rPr>
              <a:t> (</a:t>
            </a:r>
            <a:r>
              <a:rPr lang="it-IT" sz="1800" b="1" dirty="0">
                <a:solidFill>
                  <a:prstClr val="black"/>
                </a:solidFill>
              </a:rPr>
              <a:t>sequenza stratigrafica</a:t>
            </a:r>
            <a:r>
              <a:rPr lang="it-IT" sz="1800" dirty="0">
                <a:solidFill>
                  <a:prstClr val="black"/>
                </a:solidFill>
              </a:rPr>
              <a:t>),</a:t>
            </a:r>
            <a:r>
              <a:rPr lang="it-IT" sz="1800" dirty="0"/>
              <a:t> lo strato più in superficie è il più recente.</a:t>
            </a:r>
          </a:p>
        </p:txBody>
      </p:sp>
      <p:pic>
        <p:nvPicPr>
          <p:cNvPr id="5" name="Immagine 47" descr="logo LATTES OK nero.jpg">
            <a:extLst>
              <a:ext uri="{FF2B5EF4-FFF2-40B4-BE49-F238E27FC236}">
                <a16:creationId xmlns:a16="http://schemas.microsoft.com/office/drawing/2014/main" id="{9817D138-738F-4149-8C84-1BA8F98281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id="{C625D9CB-AA9C-A54A-86D6-699C8AC25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063229"/>
            <a:ext cx="2187282" cy="3715575"/>
          </a:xfrm>
          <a:prstGeom prst="rect">
            <a:avLst/>
          </a:prstGeom>
        </p:spPr>
      </p:pic>
    </p:spTree>
    <p:extLst>
      <p:ext uri="{BB962C8B-B14F-4D97-AF65-F5344CB8AC3E}">
        <p14:creationId xmlns:p14="http://schemas.microsoft.com/office/powerpoint/2010/main" val="3533097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4CA9F7-3376-4A0C-B4BF-56C4B92BFB85}"/>
              </a:ext>
            </a:extLst>
          </p:cNvPr>
          <p:cNvSpPr>
            <a:spLocks noGrp="1"/>
          </p:cNvSpPr>
          <p:nvPr>
            <p:ph type="title"/>
          </p:nvPr>
        </p:nvSpPr>
        <p:spPr/>
        <p:txBody>
          <a:bodyPr>
            <a:normAutofit/>
          </a:bodyPr>
          <a:lstStyle/>
          <a:p>
            <a:r>
              <a:rPr lang="it-IT" sz="4000" b="1" dirty="0">
                <a:solidFill>
                  <a:schemeClr val="accent6">
                    <a:lumMod val="75000"/>
                  </a:schemeClr>
                </a:solidFill>
              </a:rPr>
              <a:t>Che cosa sono i fossili</a:t>
            </a:r>
          </a:p>
        </p:txBody>
      </p:sp>
      <p:sp>
        <p:nvSpPr>
          <p:cNvPr id="3" name="Segnaposto contenuto 2">
            <a:extLst>
              <a:ext uri="{FF2B5EF4-FFF2-40B4-BE49-F238E27FC236}">
                <a16:creationId xmlns:a16="http://schemas.microsoft.com/office/drawing/2014/main" id="{671F7C97-F134-401F-89A9-48AC38E822E3}"/>
              </a:ext>
            </a:extLst>
          </p:cNvPr>
          <p:cNvSpPr>
            <a:spLocks noGrp="1"/>
          </p:cNvSpPr>
          <p:nvPr>
            <p:ph idx="1"/>
          </p:nvPr>
        </p:nvSpPr>
        <p:spPr>
          <a:xfrm>
            <a:off x="457200" y="1200151"/>
            <a:ext cx="5915000" cy="3394472"/>
          </a:xfrm>
        </p:spPr>
        <p:txBody>
          <a:bodyPr>
            <a:normAutofit/>
          </a:bodyPr>
          <a:lstStyle/>
          <a:p>
            <a:pPr marL="0" indent="0">
              <a:buNone/>
            </a:pPr>
            <a:r>
              <a:rPr lang="it-IT" sz="1800" dirty="0"/>
              <a:t>Qualsiasi traccia o resto di attività degli organismi del passato, sfuggita alla decomposizione e rimasta nelle rocce, è detta </a:t>
            </a:r>
            <a:r>
              <a:rPr lang="it-IT" sz="1800" b="1" dirty="0">
                <a:solidFill>
                  <a:schemeClr val="accent6">
                    <a:lumMod val="75000"/>
                  </a:schemeClr>
                </a:solidFill>
              </a:rPr>
              <a:t>fossile</a:t>
            </a:r>
            <a:r>
              <a:rPr lang="it-IT" sz="1800" dirty="0"/>
              <a:t>. Il </a:t>
            </a:r>
            <a:r>
              <a:rPr lang="it-IT" sz="1800" b="1" dirty="0"/>
              <a:t>processo</a:t>
            </a:r>
            <a:r>
              <a:rPr lang="it-IT" sz="1800" dirty="0"/>
              <a:t> </a:t>
            </a:r>
            <a:r>
              <a:rPr lang="it-IT" sz="1800" b="1" dirty="0"/>
              <a:t>di fossilizzazione</a:t>
            </a:r>
            <a:r>
              <a:rPr lang="it-IT" sz="1800" dirty="0"/>
              <a:t>, che può durare diversi secoli, avviene quando un organismo, dopo la morte, viene coperto da uno strato di sedimenti fini. Se il fenomeno si ripete più volte, i resti dell’organismo si trovano in un ambiente privo di ossigeno dove l’azione di decomposizione è bloccata. Mentre le parti molli si distruggono, sulle parti dure dell’organismo (gusci, ossa, legno) si depositano le sostanze disciolte nell’acqua (silice, carbonato), conservandole per </a:t>
            </a:r>
            <a:r>
              <a:rPr lang="it-IT" sz="1800" b="1" dirty="0"/>
              <a:t>mineralizzazione</a:t>
            </a:r>
            <a:r>
              <a:rPr lang="it-IT" sz="1800" dirty="0"/>
              <a:t>.</a:t>
            </a:r>
          </a:p>
        </p:txBody>
      </p:sp>
      <p:pic>
        <p:nvPicPr>
          <p:cNvPr id="4" name="Immagine 47" descr="logo LATTES OK nero.jpg">
            <a:extLst>
              <a:ext uri="{FF2B5EF4-FFF2-40B4-BE49-F238E27FC236}">
                <a16:creationId xmlns:a16="http://schemas.microsoft.com/office/drawing/2014/main" id="{D83C15CA-8C38-F647-9A16-4332AC414F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1EF4586-CE8E-7B46-B620-854F15BA7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924">
            <a:off x="6516216" y="1275606"/>
            <a:ext cx="2246134" cy="33692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F8CDA8D4-4228-B34A-8D65-F211A23A27CB}"/>
              </a:ext>
            </a:extLst>
          </p:cNvPr>
          <p:cNvSpPr/>
          <p:nvPr/>
        </p:nvSpPr>
        <p:spPr>
          <a:xfrm rot="21424001">
            <a:off x="3589050" y="4120396"/>
            <a:ext cx="3085382" cy="738664"/>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Questi fossili di ammoniti, antichissimi molluschi contemporanei dei dinosauri, si sono formati per mineralizzazione.</a:t>
            </a:r>
          </a:p>
        </p:txBody>
      </p:sp>
    </p:spTree>
    <p:extLst>
      <p:ext uri="{BB962C8B-B14F-4D97-AF65-F5344CB8AC3E}">
        <p14:creationId xmlns:p14="http://schemas.microsoft.com/office/powerpoint/2010/main" val="3165912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C48D94B-C1E7-9A4C-8D39-81F63BAF0FCD}"/>
              </a:ext>
            </a:extLst>
          </p:cNvPr>
          <p:cNvSpPr txBox="1">
            <a:spLocks/>
          </p:cNvSpPr>
          <p:nvPr/>
        </p:nvSpPr>
        <p:spPr>
          <a:xfrm>
            <a:off x="467544" y="123478"/>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chemeClr val="accent6">
                    <a:lumMod val="75000"/>
                  </a:schemeClr>
                </a:solidFill>
              </a:rPr>
              <a:t>La storia della Terra</a:t>
            </a:r>
          </a:p>
        </p:txBody>
      </p:sp>
      <p:sp>
        <p:nvSpPr>
          <p:cNvPr id="5" name="Sottotitolo 2">
            <a:extLst>
              <a:ext uri="{FF2B5EF4-FFF2-40B4-BE49-F238E27FC236}">
                <a16:creationId xmlns:a16="http://schemas.microsoft.com/office/drawing/2014/main" id="{13A49417-EF5B-4B4C-8B94-0DCADF51C425}"/>
              </a:ext>
            </a:extLst>
          </p:cNvPr>
          <p:cNvSpPr txBox="1">
            <a:spLocks/>
          </p:cNvSpPr>
          <p:nvPr/>
        </p:nvSpPr>
        <p:spPr>
          <a:xfrm>
            <a:off x="467544" y="1131590"/>
            <a:ext cx="8229600"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t-IT" sz="1800" dirty="0"/>
              <a:t>La superficie della Terra è divisa in tante placche che si spostano l’una rispetto all’altra, con movimenti molto lenti ma non senza conseguenze. La teoria della </a:t>
            </a:r>
            <a:r>
              <a:rPr lang="it-IT" sz="1800" b="1" dirty="0">
                <a:solidFill>
                  <a:schemeClr val="accent6">
                    <a:lumMod val="75000"/>
                  </a:schemeClr>
                </a:solidFill>
              </a:rPr>
              <a:t>tettonica a placche</a:t>
            </a:r>
            <a:r>
              <a:rPr lang="it-IT" sz="1800" dirty="0">
                <a:solidFill>
                  <a:srgbClr val="00B050"/>
                </a:solidFill>
              </a:rPr>
              <a:t> </a:t>
            </a:r>
            <a:r>
              <a:rPr lang="it-IT" sz="1800" dirty="0"/>
              <a:t>fornisce la spiegazione della disposizione degli oceani, delle montagne, dei vulcani e della distribuzione dei terremoti.</a:t>
            </a:r>
          </a:p>
        </p:txBody>
      </p:sp>
      <p:pic>
        <p:nvPicPr>
          <p:cNvPr id="6" name="Immagine 47" descr="logo LATTES OK nero.jpg">
            <a:extLst>
              <a:ext uri="{FF2B5EF4-FFF2-40B4-BE49-F238E27FC236}">
                <a16:creationId xmlns:a16="http://schemas.microsoft.com/office/drawing/2014/main" id="{AB78016C-1389-114E-B3EF-67CDFB0B6C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a:extLst>
              <a:ext uri="{FF2B5EF4-FFF2-40B4-BE49-F238E27FC236}">
                <a16:creationId xmlns:a16="http://schemas.microsoft.com/office/drawing/2014/main" id="{45D98B2B-BFD5-E842-A412-976662DFD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2298414"/>
            <a:ext cx="3978540" cy="2357911"/>
          </a:xfrm>
          <a:prstGeom prst="rect">
            <a:avLst/>
          </a:prstGeom>
          <a:ln w="38100">
            <a:solidFill>
              <a:schemeClr val="accent6">
                <a:lumMod val="75000"/>
              </a:schemeClr>
            </a:solidFill>
          </a:ln>
        </p:spPr>
      </p:pic>
      <p:sp>
        <p:nvSpPr>
          <p:cNvPr id="9" name="Rettangolo 8">
            <a:extLst>
              <a:ext uri="{FF2B5EF4-FFF2-40B4-BE49-F238E27FC236}">
                <a16:creationId xmlns:a16="http://schemas.microsoft.com/office/drawing/2014/main" id="{809A73A1-0DF8-7049-8588-91033D0CA836}"/>
              </a:ext>
            </a:extLst>
          </p:cNvPr>
          <p:cNvSpPr/>
          <p:nvPr/>
        </p:nvSpPr>
        <p:spPr>
          <a:xfrm rot="21262732">
            <a:off x="2568491" y="3762720"/>
            <a:ext cx="2234907"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Le principale placche.</a:t>
            </a:r>
            <a:endParaRPr lang="it-IT" dirty="0"/>
          </a:p>
        </p:txBody>
      </p:sp>
    </p:spTree>
    <p:extLst>
      <p:ext uri="{BB962C8B-B14F-4D97-AF65-F5344CB8AC3E}">
        <p14:creationId xmlns:p14="http://schemas.microsoft.com/office/powerpoint/2010/main" val="114955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06B19D-6838-46E9-8698-79402CD9FA51}"/>
              </a:ext>
            </a:extLst>
          </p:cNvPr>
          <p:cNvSpPr>
            <a:spLocks noGrp="1"/>
          </p:cNvSpPr>
          <p:nvPr>
            <p:ph type="title"/>
          </p:nvPr>
        </p:nvSpPr>
        <p:spPr/>
        <p:txBody>
          <a:bodyPr>
            <a:normAutofit/>
          </a:bodyPr>
          <a:lstStyle/>
          <a:p>
            <a:r>
              <a:rPr lang="it-IT" sz="4000" b="1" dirty="0">
                <a:solidFill>
                  <a:schemeClr val="accent6">
                    <a:lumMod val="75000"/>
                  </a:schemeClr>
                </a:solidFill>
              </a:rPr>
              <a:t>I fossili-guida</a:t>
            </a:r>
          </a:p>
        </p:txBody>
      </p:sp>
      <p:sp>
        <p:nvSpPr>
          <p:cNvPr id="3" name="Segnaposto contenuto 2">
            <a:extLst>
              <a:ext uri="{FF2B5EF4-FFF2-40B4-BE49-F238E27FC236}">
                <a16:creationId xmlns:a16="http://schemas.microsoft.com/office/drawing/2014/main" id="{E89EC001-7346-462F-8B2C-B1C7F65DFF2D}"/>
              </a:ext>
            </a:extLst>
          </p:cNvPr>
          <p:cNvSpPr>
            <a:spLocks noGrp="1"/>
          </p:cNvSpPr>
          <p:nvPr>
            <p:ph idx="1"/>
          </p:nvPr>
        </p:nvSpPr>
        <p:spPr>
          <a:xfrm>
            <a:off x="457200" y="1073868"/>
            <a:ext cx="5987008" cy="3394472"/>
          </a:xfrm>
        </p:spPr>
        <p:txBody>
          <a:bodyPr>
            <a:noAutofit/>
          </a:bodyPr>
          <a:lstStyle/>
          <a:p>
            <a:pPr marL="0" indent="0">
              <a:lnSpc>
                <a:spcPct val="110000"/>
              </a:lnSpc>
              <a:buNone/>
            </a:pPr>
            <a:r>
              <a:rPr lang="it-IT" sz="1800" dirty="0"/>
              <a:t>Il corpo di un organismo può anche essere conservato intatto per </a:t>
            </a:r>
            <a:r>
              <a:rPr lang="it-IT" sz="1800" b="1" dirty="0"/>
              <a:t>inclusione</a:t>
            </a:r>
            <a:r>
              <a:rPr lang="it-IT" sz="1800" dirty="0"/>
              <a:t> </a:t>
            </a:r>
            <a:r>
              <a:rPr lang="it-IT" sz="1800" b="1" dirty="0"/>
              <a:t>nell’ambra</a:t>
            </a:r>
            <a:r>
              <a:rPr lang="it-IT" sz="1800" dirty="0"/>
              <a:t>, la resina di alcune conifere. Quando l’organismo scompare si possono trovare solo le </a:t>
            </a:r>
            <a:r>
              <a:rPr lang="it-IT" sz="1800" b="1" dirty="0"/>
              <a:t>tracce</a:t>
            </a:r>
            <a:r>
              <a:rPr lang="it-IT" sz="1800" dirty="0"/>
              <a:t> </a:t>
            </a:r>
            <a:r>
              <a:rPr lang="it-IT" sz="1800" b="1" dirty="0"/>
              <a:t>fossili</a:t>
            </a:r>
            <a:r>
              <a:rPr lang="it-IT" sz="1800" dirty="0"/>
              <a:t>, anche solo l’impronta di un vegetale o di una conchiglia. A volte si possono trovare anche </a:t>
            </a:r>
            <a:r>
              <a:rPr lang="it-IT" sz="1800" b="1" dirty="0"/>
              <a:t>orme di animale</a:t>
            </a:r>
            <a:r>
              <a:rPr lang="it-IT" sz="1800" dirty="0"/>
              <a:t>, anche se di difficile identificazione. Importante è la funzione dei </a:t>
            </a:r>
            <a:r>
              <a:rPr lang="it-IT" sz="1800" b="1" dirty="0"/>
              <a:t>fossili</a:t>
            </a:r>
            <a:r>
              <a:rPr lang="it-IT" sz="1800" dirty="0"/>
              <a:t> </a:t>
            </a:r>
            <a:r>
              <a:rPr lang="it-IT" sz="1800" b="1" dirty="0"/>
              <a:t>guida</a:t>
            </a:r>
            <a:r>
              <a:rPr lang="it-IT" sz="1800" dirty="0"/>
              <a:t>, che appartengono a organismi vissuti per periodi brevi e ben definiti. Grazie al loro ritrovamento è possibile determinare con una certa precisione l’età dello strato roccioso in cui si trovano. La scienza che studia la vita del passato attraverso i fossili si chiama </a:t>
            </a:r>
            <a:r>
              <a:rPr lang="it-IT" sz="1800" b="1" dirty="0">
                <a:solidFill>
                  <a:schemeClr val="accent6">
                    <a:lumMod val="75000"/>
                  </a:schemeClr>
                </a:solidFill>
              </a:rPr>
              <a:t>paleontologia</a:t>
            </a:r>
            <a:r>
              <a:rPr lang="it-IT" sz="1800" dirty="0"/>
              <a:t>.</a:t>
            </a:r>
          </a:p>
        </p:txBody>
      </p:sp>
      <p:pic>
        <p:nvPicPr>
          <p:cNvPr id="4" name="Immagine 47" descr="logo LATTES OK nero.jpg">
            <a:extLst>
              <a:ext uri="{FF2B5EF4-FFF2-40B4-BE49-F238E27FC236}">
                <a16:creationId xmlns:a16="http://schemas.microsoft.com/office/drawing/2014/main" id="{3B332701-324E-D647-9312-542C5744A6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1DF9BA99-3A78-2C4A-83FC-A429695A1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6386">
            <a:off x="6503914" y="912304"/>
            <a:ext cx="2309410" cy="34656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0BE64AA2-33C8-B843-8FF6-BA4D9450F9A7}"/>
              </a:ext>
            </a:extLst>
          </p:cNvPr>
          <p:cNvSpPr/>
          <p:nvPr/>
        </p:nvSpPr>
        <p:spPr>
          <a:xfrm>
            <a:off x="5868144" y="4326265"/>
            <a:ext cx="1695200"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Impronte fossili di dinosauro in Spagna.</a:t>
            </a:r>
          </a:p>
        </p:txBody>
      </p:sp>
    </p:spTree>
    <p:extLst>
      <p:ext uri="{BB962C8B-B14F-4D97-AF65-F5344CB8AC3E}">
        <p14:creationId xmlns:p14="http://schemas.microsoft.com/office/powerpoint/2010/main" val="181857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A5AE42-501E-4545-BC2C-3A56F18D7EEB}"/>
              </a:ext>
            </a:extLst>
          </p:cNvPr>
          <p:cNvSpPr>
            <a:spLocks noGrp="1"/>
          </p:cNvSpPr>
          <p:nvPr>
            <p:ph type="title"/>
          </p:nvPr>
        </p:nvSpPr>
        <p:spPr/>
        <p:txBody>
          <a:bodyPr>
            <a:normAutofit/>
          </a:bodyPr>
          <a:lstStyle/>
          <a:p>
            <a:r>
              <a:rPr lang="it-IT" sz="4000" b="1" dirty="0">
                <a:solidFill>
                  <a:schemeClr val="accent6">
                    <a:lumMod val="75000"/>
                  </a:schemeClr>
                </a:solidFill>
              </a:rPr>
              <a:t>Le sequenze stratigrafiche</a:t>
            </a:r>
          </a:p>
        </p:txBody>
      </p:sp>
      <p:sp>
        <p:nvSpPr>
          <p:cNvPr id="3" name="Segnaposto contenuto 2">
            <a:extLst>
              <a:ext uri="{FF2B5EF4-FFF2-40B4-BE49-F238E27FC236}">
                <a16:creationId xmlns:a16="http://schemas.microsoft.com/office/drawing/2014/main" id="{EC84A3DA-FA30-4A71-BE84-ACFC86BF0E7E}"/>
              </a:ext>
            </a:extLst>
          </p:cNvPr>
          <p:cNvSpPr>
            <a:spLocks noGrp="1"/>
          </p:cNvSpPr>
          <p:nvPr>
            <p:ph idx="1"/>
          </p:nvPr>
        </p:nvSpPr>
        <p:spPr>
          <a:xfrm>
            <a:off x="457200" y="1200150"/>
            <a:ext cx="8229600" cy="3459831"/>
          </a:xfrm>
        </p:spPr>
        <p:txBody>
          <a:bodyPr>
            <a:normAutofit/>
          </a:bodyPr>
          <a:lstStyle/>
          <a:p>
            <a:pPr marL="0" indent="0">
              <a:buNone/>
            </a:pPr>
            <a:r>
              <a:rPr lang="it-IT" sz="1800" dirty="0"/>
              <a:t>Le rocce della Terra più antiche risalgono a 4 miliardi di anni fa e sono metamorfiche, mentre quelle sedimentarie risalgono a 3,8 miliardi di anni fa. Prima di tale periodo possiamo solo dedurre cosa accadde sulla Terra. Probabilmente erano frequenti impatti con meteoriti, con effetti catastrofici: per il calore, gli oceani evaporavano e molte rocce passavano allo stato fuso, distruggendo tutte le prove di ciò che era successo prima. Soltanto mettendo insieme le sequenze di varie parti del mondo è possibile ricostruire una </a:t>
            </a:r>
            <a:r>
              <a:rPr lang="it-IT" sz="1800" b="1" dirty="0"/>
              <a:t>sequenza stratigrafica generale</a:t>
            </a:r>
            <a:r>
              <a:rPr lang="it-IT" sz="1800" dirty="0"/>
              <a:t>, ottenendo una scala del </a:t>
            </a:r>
            <a:r>
              <a:rPr lang="it-IT" sz="1800" b="1" dirty="0"/>
              <a:t>tempo</a:t>
            </a:r>
            <a:r>
              <a:rPr lang="it-IT" sz="1800" dirty="0"/>
              <a:t> </a:t>
            </a:r>
            <a:r>
              <a:rPr lang="it-IT" sz="1800" b="1" dirty="0"/>
              <a:t>geologico</a:t>
            </a:r>
            <a:r>
              <a:rPr lang="it-IT" sz="1800" dirty="0"/>
              <a:t> diviso in intervalli temporali.</a:t>
            </a:r>
          </a:p>
        </p:txBody>
      </p:sp>
      <p:pic>
        <p:nvPicPr>
          <p:cNvPr id="4" name="Immagine 47" descr="logo LATTES OK nero.jpg">
            <a:extLst>
              <a:ext uri="{FF2B5EF4-FFF2-40B4-BE49-F238E27FC236}">
                <a16:creationId xmlns:a16="http://schemas.microsoft.com/office/drawing/2014/main" id="{D260C52C-0429-904F-8C0F-E831F4B971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415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ED36-B06D-4CBC-B85E-A353A33A16BE}"/>
              </a:ext>
            </a:extLst>
          </p:cNvPr>
          <p:cNvSpPr>
            <a:spLocks noGrp="1"/>
          </p:cNvSpPr>
          <p:nvPr>
            <p:ph type="title"/>
          </p:nvPr>
        </p:nvSpPr>
        <p:spPr>
          <a:xfrm>
            <a:off x="457200" y="205979"/>
            <a:ext cx="8229600" cy="853603"/>
          </a:xfrm>
        </p:spPr>
        <p:txBody>
          <a:bodyPr>
            <a:normAutofit/>
          </a:bodyPr>
          <a:lstStyle/>
          <a:p>
            <a:r>
              <a:rPr lang="it-IT" sz="4000" b="1" dirty="0">
                <a:solidFill>
                  <a:schemeClr val="accent6">
                    <a:lumMod val="75000"/>
                  </a:schemeClr>
                </a:solidFill>
              </a:rPr>
              <a:t>La nascita della Terra</a:t>
            </a:r>
          </a:p>
        </p:txBody>
      </p:sp>
      <p:sp>
        <p:nvSpPr>
          <p:cNvPr id="3" name="Segnaposto contenuto 2">
            <a:extLst>
              <a:ext uri="{FF2B5EF4-FFF2-40B4-BE49-F238E27FC236}">
                <a16:creationId xmlns:a16="http://schemas.microsoft.com/office/drawing/2014/main" id="{CC6FD2E4-C129-4C5B-AA64-C335F16B824A}"/>
              </a:ext>
            </a:extLst>
          </p:cNvPr>
          <p:cNvSpPr>
            <a:spLocks noGrp="1"/>
          </p:cNvSpPr>
          <p:nvPr>
            <p:ph idx="1"/>
          </p:nvPr>
        </p:nvSpPr>
        <p:spPr>
          <a:xfrm>
            <a:off x="611560" y="1059582"/>
            <a:ext cx="8075240" cy="2091679"/>
          </a:xfrm>
        </p:spPr>
        <p:txBody>
          <a:bodyPr>
            <a:normAutofit/>
          </a:bodyPr>
          <a:lstStyle/>
          <a:p>
            <a:pPr marL="0">
              <a:buNone/>
            </a:pPr>
            <a:r>
              <a:rPr lang="it-IT" sz="1800" dirty="0"/>
              <a:t>La nascita della Terra si situa in un periodo che va da 4,6 miliardi a 541 milioni di anni fa. È il periodo della </a:t>
            </a:r>
            <a:r>
              <a:rPr lang="it-IT" sz="1800" b="1" dirty="0">
                <a:solidFill>
                  <a:schemeClr val="accent6">
                    <a:lumMod val="75000"/>
                  </a:schemeClr>
                </a:solidFill>
              </a:rPr>
              <a:t>nascita della Terra</a:t>
            </a:r>
            <a:r>
              <a:rPr lang="it-IT" sz="1800" dirty="0"/>
              <a:t>, in seguito all’aggregazione di enormi oggetti rocciosi detti </a:t>
            </a:r>
            <a:r>
              <a:rPr lang="it-IT" sz="1800" b="1" dirty="0" err="1"/>
              <a:t>planetesimi</a:t>
            </a:r>
            <a:r>
              <a:rPr lang="it-IT" sz="1800" dirty="0"/>
              <a:t>. Raffreddandosi, si forma la crosta terrestre e </a:t>
            </a:r>
            <a:r>
              <a:rPr lang="it-IT" sz="1800" b="1" dirty="0"/>
              <a:t>nascono i primi oceani</a:t>
            </a:r>
            <a:r>
              <a:rPr lang="it-IT" sz="1800" dirty="0"/>
              <a:t>. Si suppone che i continenti alla deriva si siano uniti più volte in un’unica enorme distesa di terre e, alla fine di questo periodo, siano rimasti due grandi continenti.</a:t>
            </a:r>
          </a:p>
          <a:p>
            <a:pPr marL="0" indent="0">
              <a:buNone/>
            </a:pPr>
            <a:endParaRPr lang="it-IT" sz="1800" dirty="0"/>
          </a:p>
        </p:txBody>
      </p:sp>
      <p:pic>
        <p:nvPicPr>
          <p:cNvPr id="4" name="Immagine 47" descr="logo LATTES OK nero.jpg">
            <a:extLst>
              <a:ext uri="{FF2B5EF4-FFF2-40B4-BE49-F238E27FC236}">
                <a16:creationId xmlns:a16="http://schemas.microsoft.com/office/drawing/2014/main" id="{F7FC010A-814B-184C-AE22-1D1E4971C4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ACFB7FC7-0D79-204C-821F-E4044F6DD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256">
            <a:off x="3779912" y="2674102"/>
            <a:ext cx="3266784" cy="215223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8B33DFAC-7192-1D4E-BED3-258682DC9180}"/>
              </a:ext>
            </a:extLst>
          </p:cNvPr>
          <p:cNvSpPr/>
          <p:nvPr/>
        </p:nvSpPr>
        <p:spPr>
          <a:xfrm rot="21424001">
            <a:off x="736008" y="3859944"/>
            <a:ext cx="3260335" cy="523220"/>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sz="1400" dirty="0"/>
              <a:t>Le rocce del </a:t>
            </a:r>
            <a:r>
              <a:rPr lang="it-IT" sz="1400" dirty="0" err="1"/>
              <a:t>Grand</a:t>
            </a:r>
            <a:r>
              <a:rPr lang="it-IT" sz="1400" dirty="0"/>
              <a:t> Canyon sono un’importantissima sequenza stratigrafica.</a:t>
            </a:r>
          </a:p>
        </p:txBody>
      </p:sp>
    </p:spTree>
    <p:extLst>
      <p:ext uri="{BB962C8B-B14F-4D97-AF65-F5344CB8AC3E}">
        <p14:creationId xmlns:p14="http://schemas.microsoft.com/office/powerpoint/2010/main" val="1764022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Il Paleozoico</a:t>
            </a:r>
          </a:p>
        </p:txBody>
      </p:sp>
      <p:sp>
        <p:nvSpPr>
          <p:cNvPr id="3" name="Content Placeholder 2"/>
          <p:cNvSpPr>
            <a:spLocks noGrp="1"/>
          </p:cNvSpPr>
          <p:nvPr>
            <p:ph idx="1"/>
          </p:nvPr>
        </p:nvSpPr>
        <p:spPr>
          <a:xfrm>
            <a:off x="457200" y="1059582"/>
            <a:ext cx="8147248" cy="1083567"/>
          </a:xfrm>
        </p:spPr>
        <p:txBody>
          <a:bodyPr>
            <a:noAutofit/>
          </a:bodyPr>
          <a:lstStyle/>
          <a:p>
            <a:pPr marL="0">
              <a:buNone/>
            </a:pPr>
            <a:r>
              <a:rPr lang="it-IT" sz="1800" dirty="0"/>
              <a:t>Nel Paleozoico (541-252 milioni di anni fa) si formano numerose catene montuose, tra cui quelle della Scozia e gli Urali. Alla fine dell’era i continenti sono uniti in un unico supercontinente, la </a:t>
            </a:r>
            <a:r>
              <a:rPr lang="it-IT" sz="1800" b="1" dirty="0"/>
              <a:t>Pangea</a:t>
            </a:r>
            <a:r>
              <a:rPr lang="it-IT" sz="1800" dirty="0"/>
              <a:t>, circondato dall’oceano </a:t>
            </a:r>
            <a:r>
              <a:rPr lang="it-IT" sz="1800" b="1" dirty="0" err="1"/>
              <a:t>Panthalassa</a:t>
            </a:r>
            <a:r>
              <a:rPr lang="it-IT" sz="1800" dirty="0"/>
              <a:t>.</a:t>
            </a:r>
          </a:p>
        </p:txBody>
      </p:sp>
      <p:pic>
        <p:nvPicPr>
          <p:cNvPr id="4" name="Immagine 47" descr="logo LATTES OK nero.jpg">
            <a:extLst>
              <a:ext uri="{FF2B5EF4-FFF2-40B4-BE49-F238E27FC236}">
                <a16:creationId xmlns:a16="http://schemas.microsoft.com/office/drawing/2014/main" id="{ABE0144C-BD81-3A40-B4B1-1125DF1038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20F431CC-CD50-544F-A23E-74C658FA2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937" y="2222003"/>
            <a:ext cx="4355773" cy="2262740"/>
          </a:xfrm>
          <a:prstGeom prst="rect">
            <a:avLst/>
          </a:prstGeom>
        </p:spPr>
      </p:pic>
      <p:sp>
        <p:nvSpPr>
          <p:cNvPr id="11" name="Rettangolo 10">
            <a:extLst>
              <a:ext uri="{FF2B5EF4-FFF2-40B4-BE49-F238E27FC236}">
                <a16:creationId xmlns:a16="http://schemas.microsoft.com/office/drawing/2014/main" id="{CFD4595E-4031-E34B-9CE1-0E72EBF76BCD}"/>
              </a:ext>
            </a:extLst>
          </p:cNvPr>
          <p:cNvSpPr/>
          <p:nvPr/>
        </p:nvSpPr>
        <p:spPr>
          <a:xfrm rot="21120070">
            <a:off x="6876256" y="3160367"/>
            <a:ext cx="1491765" cy="369332"/>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b="1" dirty="0"/>
              <a:t>Paleozoico</a:t>
            </a:r>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F9757-1B3B-4599-9CCE-77E890FD8F6D}"/>
              </a:ext>
            </a:extLst>
          </p:cNvPr>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Il Mesozoico</a:t>
            </a:r>
          </a:p>
        </p:txBody>
      </p:sp>
      <p:sp>
        <p:nvSpPr>
          <p:cNvPr id="3" name="Segnaposto contenuto 2">
            <a:extLst>
              <a:ext uri="{FF2B5EF4-FFF2-40B4-BE49-F238E27FC236}">
                <a16:creationId xmlns:a16="http://schemas.microsoft.com/office/drawing/2014/main" id="{1787A408-2733-492E-9265-4D686D2DC464}"/>
              </a:ext>
            </a:extLst>
          </p:cNvPr>
          <p:cNvSpPr>
            <a:spLocks noGrp="1"/>
          </p:cNvSpPr>
          <p:nvPr>
            <p:ph idx="1"/>
          </p:nvPr>
        </p:nvSpPr>
        <p:spPr>
          <a:xfrm>
            <a:off x="457200" y="1117650"/>
            <a:ext cx="8229600" cy="1371599"/>
          </a:xfrm>
        </p:spPr>
        <p:txBody>
          <a:bodyPr>
            <a:normAutofit/>
          </a:bodyPr>
          <a:lstStyle/>
          <a:p>
            <a:pPr marL="0">
              <a:buNone/>
            </a:pPr>
            <a:r>
              <a:rPr lang="it-IT" sz="1800" dirty="0"/>
              <a:t>Nel Mesozoico (252-66 milioni di anni fa) la parte settentrionale della Pangea (la </a:t>
            </a:r>
            <a:r>
              <a:rPr lang="it-IT" sz="1800" b="1" dirty="0"/>
              <a:t>Laurasia</a:t>
            </a:r>
            <a:r>
              <a:rPr lang="it-IT" sz="1800" dirty="0"/>
              <a:t>) si stacca dalla parte meridionale (</a:t>
            </a:r>
            <a:r>
              <a:rPr lang="it-IT" sz="1800" b="1" dirty="0"/>
              <a:t>Gondwana</a:t>
            </a:r>
            <a:r>
              <a:rPr lang="it-IT" sz="1800" dirty="0"/>
              <a:t>). Si apre l’oceano Atlantico e cominciano a sollevarsi le Ande e le Montagne Rocciose. L’Italia è solo un insieme di lagune dove si sviluppano le scogliere coralline che formeranno le </a:t>
            </a:r>
            <a:r>
              <a:rPr lang="it-IT" sz="1800" b="1" dirty="0"/>
              <a:t>Dolomiti</a:t>
            </a:r>
            <a:r>
              <a:rPr lang="it-IT" sz="1800" dirty="0"/>
              <a:t>.</a:t>
            </a:r>
          </a:p>
        </p:txBody>
      </p:sp>
      <p:pic>
        <p:nvPicPr>
          <p:cNvPr id="4" name="Immagine 47" descr="logo LATTES OK nero.jpg">
            <a:extLst>
              <a:ext uri="{FF2B5EF4-FFF2-40B4-BE49-F238E27FC236}">
                <a16:creationId xmlns:a16="http://schemas.microsoft.com/office/drawing/2014/main" id="{6AC20ECF-383D-1E41-89AD-F757206979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a:extLst>
              <a:ext uri="{FF2B5EF4-FFF2-40B4-BE49-F238E27FC236}">
                <a16:creationId xmlns:a16="http://schemas.microsoft.com/office/drawing/2014/main" id="{49CC0D2D-707F-9F4F-AA93-A1A01CF23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194" y="2535620"/>
            <a:ext cx="4299972" cy="2233752"/>
          </a:xfrm>
          <a:prstGeom prst="rect">
            <a:avLst/>
          </a:prstGeom>
        </p:spPr>
      </p:pic>
      <p:sp>
        <p:nvSpPr>
          <p:cNvPr id="6" name="Rettangolo 5">
            <a:extLst>
              <a:ext uri="{FF2B5EF4-FFF2-40B4-BE49-F238E27FC236}">
                <a16:creationId xmlns:a16="http://schemas.microsoft.com/office/drawing/2014/main" id="{4D532A99-9455-9643-93CF-61774592FE8A}"/>
              </a:ext>
            </a:extLst>
          </p:cNvPr>
          <p:cNvSpPr/>
          <p:nvPr/>
        </p:nvSpPr>
        <p:spPr>
          <a:xfrm rot="21154041">
            <a:off x="6606062" y="3383427"/>
            <a:ext cx="1440160" cy="369332"/>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b="1" dirty="0"/>
              <a:t>Mesozoico</a:t>
            </a:r>
            <a:endParaRPr lang="it-IT" dirty="0"/>
          </a:p>
        </p:txBody>
      </p:sp>
    </p:spTree>
    <p:extLst>
      <p:ext uri="{BB962C8B-B14F-4D97-AF65-F5344CB8AC3E}">
        <p14:creationId xmlns:p14="http://schemas.microsoft.com/office/powerpoint/2010/main" val="8281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Il Cenozoico</a:t>
            </a:r>
          </a:p>
        </p:txBody>
      </p:sp>
      <p:sp>
        <p:nvSpPr>
          <p:cNvPr id="3" name="Content Placeholder 2"/>
          <p:cNvSpPr>
            <a:spLocks noGrp="1"/>
          </p:cNvSpPr>
          <p:nvPr>
            <p:ph idx="1"/>
          </p:nvPr>
        </p:nvSpPr>
        <p:spPr>
          <a:xfrm>
            <a:off x="457200" y="1117650"/>
            <a:ext cx="8229600" cy="3394472"/>
          </a:xfrm>
        </p:spPr>
        <p:txBody>
          <a:bodyPr>
            <a:noAutofit/>
          </a:bodyPr>
          <a:lstStyle/>
          <a:p>
            <a:pPr marL="0">
              <a:buNone/>
            </a:pPr>
            <a:r>
              <a:rPr lang="it-IT" sz="1800" dirty="0"/>
              <a:t>Nel Cenozoico (da 66 milioni di anni fa ad oggi) i continenti si spostano verso le posizioni che occupano oggi. L’Africa, però, si sposta verso Nord e, spingendo la zolla europea, determina il sollevamento delle Alpi, Appennini, Pirenei e Carpazi. Si apre il mar Rosso e in Europa si alternano cinque </a:t>
            </a:r>
            <a:r>
              <a:rPr lang="it-IT" sz="1800" b="1" dirty="0"/>
              <a:t>glaciazioni</a:t>
            </a:r>
            <a:r>
              <a:rPr lang="it-IT" sz="1800" dirty="0"/>
              <a:t>.</a:t>
            </a:r>
          </a:p>
          <a:p>
            <a:endParaRPr lang="it-IT" dirty="0"/>
          </a:p>
        </p:txBody>
      </p:sp>
      <p:pic>
        <p:nvPicPr>
          <p:cNvPr id="4" name="Immagine 47" descr="logo LATTES OK nero.jpg">
            <a:extLst>
              <a:ext uri="{FF2B5EF4-FFF2-40B4-BE49-F238E27FC236}">
                <a16:creationId xmlns:a16="http://schemas.microsoft.com/office/drawing/2014/main" id="{1C8D5AA9-9CF0-3244-ABC3-74293A23FE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a:extLst>
              <a:ext uri="{FF2B5EF4-FFF2-40B4-BE49-F238E27FC236}">
                <a16:creationId xmlns:a16="http://schemas.microsoft.com/office/drawing/2014/main" id="{B5B88D25-C9D6-3D4B-927C-FA828ED49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972" y="2502816"/>
            <a:ext cx="4434179" cy="2303470"/>
          </a:xfrm>
          <a:prstGeom prst="rect">
            <a:avLst/>
          </a:prstGeom>
        </p:spPr>
      </p:pic>
      <p:sp>
        <p:nvSpPr>
          <p:cNvPr id="6" name="Rettangolo 5">
            <a:extLst>
              <a:ext uri="{FF2B5EF4-FFF2-40B4-BE49-F238E27FC236}">
                <a16:creationId xmlns:a16="http://schemas.microsoft.com/office/drawing/2014/main" id="{710545D7-28AD-D44A-9453-5CFF56609AB7}"/>
              </a:ext>
            </a:extLst>
          </p:cNvPr>
          <p:cNvSpPr/>
          <p:nvPr/>
        </p:nvSpPr>
        <p:spPr>
          <a:xfrm rot="21147436">
            <a:off x="6822360" y="3383191"/>
            <a:ext cx="1416357" cy="369332"/>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pPr algn="ctr"/>
            <a:r>
              <a:rPr lang="it-IT" b="1" dirty="0"/>
              <a:t>Cenozoico</a:t>
            </a:r>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123478"/>
            <a:ext cx="8248430" cy="720080"/>
          </a:xfrm>
        </p:spPr>
        <p:txBody>
          <a:bodyPr>
            <a:noAutofit/>
          </a:bodyPr>
          <a:lstStyle/>
          <a:p>
            <a:r>
              <a:rPr lang="it-IT" sz="4000" b="1" dirty="0">
                <a:solidFill>
                  <a:schemeClr val="accent6">
                    <a:lumMod val="75000"/>
                  </a:schemeClr>
                </a:solidFill>
              </a:rPr>
              <a:t>Continenti alla deriva</a:t>
            </a:r>
          </a:p>
        </p:txBody>
      </p:sp>
      <p:sp>
        <p:nvSpPr>
          <p:cNvPr id="3" name="Segnaposto contenuto 2"/>
          <p:cNvSpPr>
            <a:spLocks noGrp="1"/>
          </p:cNvSpPr>
          <p:nvPr>
            <p:ph idx="1"/>
          </p:nvPr>
        </p:nvSpPr>
        <p:spPr>
          <a:xfrm>
            <a:off x="500034" y="895029"/>
            <a:ext cx="8176422" cy="3332905"/>
          </a:xfrm>
        </p:spPr>
        <p:txBody>
          <a:bodyPr>
            <a:noAutofit/>
          </a:bodyPr>
          <a:lstStyle/>
          <a:p>
            <a:pPr marL="0" indent="0">
              <a:buNone/>
            </a:pPr>
            <a:r>
              <a:rPr lang="it-IT" sz="1800" dirty="0"/>
              <a:t>Fin dal XVII secolo, con il filosofo Bacone, si osservò come il profilo delle coste dell’Africa occidentale fosse complementare alla forma di quello dell’America meridionale. Grazie a questa intuizione e allo studio delle caratteristiche delle rocce, di fossili o di tracce simili lasciate da grandi cambiamenti climatici, il meteorologo tedesco Alfred Wegener (1880-1930) propose la </a:t>
            </a:r>
            <a:r>
              <a:rPr lang="it-IT" sz="1800" b="1" dirty="0">
                <a:solidFill>
                  <a:schemeClr val="accent6">
                    <a:lumMod val="75000"/>
                  </a:schemeClr>
                </a:solidFill>
              </a:rPr>
              <a:t>teoria della deriva dei continenti</a:t>
            </a:r>
            <a:r>
              <a:rPr lang="it-IT" sz="1800" dirty="0"/>
              <a:t> secondo cui, milioni di anni fa, tutte le terre emerse facevano parte di un unico blocco, la </a:t>
            </a:r>
            <a:r>
              <a:rPr lang="it-IT" sz="1800" b="1" dirty="0"/>
              <a:t>Pangea</a:t>
            </a:r>
            <a:r>
              <a:rPr lang="it-IT" sz="1800" dirty="0"/>
              <a:t>, circondato da un unico mare, la </a:t>
            </a:r>
            <a:r>
              <a:rPr lang="it-IT" sz="1800" b="1" dirty="0" err="1"/>
              <a:t>Panthalassa</a:t>
            </a:r>
            <a:r>
              <a:rPr lang="it-IT" sz="1800" dirty="0"/>
              <a:t>. </a:t>
            </a:r>
          </a:p>
          <a:p>
            <a:pPr marL="0" indent="0">
              <a:buNone/>
            </a:pPr>
            <a:r>
              <a:rPr lang="it-IT" sz="1800" dirty="0"/>
              <a:t>Secondo questa teoria, i continenti per effetto </a:t>
            </a:r>
            <a:br>
              <a:rPr lang="it-IT" sz="1800" dirty="0"/>
            </a:br>
            <a:r>
              <a:rPr lang="it-IT" sz="1800" dirty="0"/>
              <a:t>della rotazione terrestre </a:t>
            </a:r>
            <a:r>
              <a:rPr lang="it-IT" sz="1800" dirty="0" err="1"/>
              <a:t>sisarebbero</a:t>
            </a:r>
            <a:r>
              <a:rPr lang="it-IT" sz="1800" dirty="0"/>
              <a:t> poi </a:t>
            </a:r>
            <a:br>
              <a:rPr lang="it-IT" sz="1800" dirty="0"/>
            </a:br>
            <a:r>
              <a:rPr lang="it-IT" sz="1800" dirty="0"/>
              <a:t>staccati, andando ‘’alla deriva’’, come una </a:t>
            </a:r>
            <a:br>
              <a:rPr lang="it-IT" sz="1800" dirty="0"/>
            </a:br>
            <a:r>
              <a:rPr lang="it-IT" sz="1800" dirty="0"/>
              <a:t>barca in mezzo al mare.</a:t>
            </a:r>
          </a:p>
          <a:p>
            <a:pPr>
              <a:buNone/>
            </a:pPr>
            <a:br>
              <a:rPr lang="it-IT" sz="1800" dirty="0"/>
            </a:br>
            <a:br>
              <a:rPr lang="it-IT" sz="1400" dirty="0"/>
            </a:br>
            <a:endParaRPr lang="it-IT" sz="1400" dirty="0"/>
          </a:p>
        </p:txBody>
      </p:sp>
      <p:pic>
        <p:nvPicPr>
          <p:cNvPr id="4" name="Immagine 47" descr="logo LATTES OK nero.jpg">
            <a:extLst>
              <a:ext uri="{FF2B5EF4-FFF2-40B4-BE49-F238E27FC236}">
                <a16:creationId xmlns:a16="http://schemas.microsoft.com/office/drawing/2014/main" id="{A945F7AB-99BF-4C4F-989C-D7E301A8A4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32945E0B-A248-B14D-8C7D-91F626676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039" y="2931790"/>
            <a:ext cx="3774425" cy="19043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F1D598-9548-4F67-90D5-EADFA6154B21}"/>
              </a:ext>
            </a:extLst>
          </p:cNvPr>
          <p:cNvSpPr>
            <a:spLocks noGrp="1"/>
          </p:cNvSpPr>
          <p:nvPr>
            <p:ph type="title"/>
          </p:nvPr>
        </p:nvSpPr>
        <p:spPr>
          <a:xfrm>
            <a:off x="457200" y="123478"/>
            <a:ext cx="8229600" cy="857250"/>
          </a:xfrm>
        </p:spPr>
        <p:txBody>
          <a:bodyPr>
            <a:normAutofit fontScale="90000"/>
          </a:bodyPr>
          <a:lstStyle/>
          <a:p>
            <a:r>
              <a:rPr lang="it-IT" b="1" dirty="0">
                <a:solidFill>
                  <a:schemeClr val="accent6">
                    <a:lumMod val="75000"/>
                  </a:schemeClr>
                </a:solidFill>
              </a:rPr>
              <a:t>Le prove della deriva dei continenti</a:t>
            </a:r>
          </a:p>
        </p:txBody>
      </p:sp>
      <p:sp>
        <p:nvSpPr>
          <p:cNvPr id="3" name="Segnaposto contenuto 2">
            <a:extLst>
              <a:ext uri="{FF2B5EF4-FFF2-40B4-BE49-F238E27FC236}">
                <a16:creationId xmlns:a16="http://schemas.microsoft.com/office/drawing/2014/main" id="{6BC369C0-33FD-4B53-B5B4-733EBD953166}"/>
              </a:ext>
            </a:extLst>
          </p:cNvPr>
          <p:cNvSpPr>
            <a:spLocks noGrp="1"/>
          </p:cNvSpPr>
          <p:nvPr>
            <p:ph sz="half" idx="1"/>
          </p:nvPr>
        </p:nvSpPr>
        <p:spPr>
          <a:xfrm>
            <a:off x="323528" y="973634"/>
            <a:ext cx="8579297" cy="2955775"/>
          </a:xfrm>
        </p:spPr>
        <p:txBody>
          <a:bodyPr>
            <a:noAutofit/>
          </a:bodyPr>
          <a:lstStyle/>
          <a:p>
            <a:pPr marL="234900" indent="-234900">
              <a:buClr>
                <a:schemeClr val="tx1"/>
              </a:buClr>
            </a:pPr>
            <a:r>
              <a:rPr lang="it-IT" sz="1800" b="1" dirty="0">
                <a:solidFill>
                  <a:schemeClr val="accent6">
                    <a:lumMod val="75000"/>
                  </a:schemeClr>
                </a:solidFill>
              </a:rPr>
              <a:t>Prove geologiche</a:t>
            </a:r>
            <a:r>
              <a:rPr lang="it-IT" sz="1800" dirty="0"/>
              <a:t>:</a:t>
            </a:r>
            <a:r>
              <a:rPr lang="it-IT" sz="1800" b="1" dirty="0">
                <a:solidFill>
                  <a:srgbClr val="00B050"/>
                </a:solidFill>
              </a:rPr>
              <a:t> </a:t>
            </a:r>
            <a:r>
              <a:rPr lang="it-IT" sz="1800" dirty="0"/>
              <a:t>i</a:t>
            </a:r>
            <a:r>
              <a:rPr lang="it-IT" sz="1800" b="1" dirty="0">
                <a:solidFill>
                  <a:srgbClr val="00B050"/>
                </a:solidFill>
              </a:rPr>
              <a:t> </a:t>
            </a:r>
            <a:r>
              <a:rPr lang="it-IT" sz="1800" dirty="0"/>
              <a:t>rilievi montuosi di Africa occidentale e Brasile combaciano nel profilo e nella composizione chimica.</a:t>
            </a:r>
          </a:p>
          <a:p>
            <a:pPr marL="234900" indent="-234900">
              <a:buClr>
                <a:schemeClr val="tx1"/>
              </a:buClr>
            </a:pPr>
            <a:r>
              <a:rPr lang="it-IT" sz="1800" b="1" dirty="0">
                <a:solidFill>
                  <a:schemeClr val="accent6">
                    <a:lumMod val="75000"/>
                  </a:schemeClr>
                </a:solidFill>
              </a:rPr>
              <a:t>Prove climatiche</a:t>
            </a:r>
            <a:r>
              <a:rPr lang="it-IT" sz="1800" dirty="0"/>
              <a:t>. Le rocce  di Africa </a:t>
            </a:r>
            <a:br>
              <a:rPr lang="it-IT" sz="1800" dirty="0"/>
            </a:br>
            <a:r>
              <a:rPr lang="it-IT" sz="1800" dirty="0"/>
              <a:t>meridionale, Brasile e Australia hanno </a:t>
            </a:r>
            <a:br>
              <a:rPr lang="it-IT" sz="1800" dirty="0"/>
            </a:br>
            <a:r>
              <a:rPr lang="it-IT" sz="1800" dirty="0"/>
              <a:t>le stesse tracce di erosione provocate </a:t>
            </a:r>
            <a:br>
              <a:rPr lang="it-IT" sz="1800" dirty="0"/>
            </a:br>
            <a:r>
              <a:rPr lang="it-IT" sz="1800" dirty="0"/>
              <a:t>da un ghiacciaio nello stesso periodo. </a:t>
            </a:r>
            <a:br>
              <a:rPr lang="it-IT" sz="1800" dirty="0"/>
            </a:br>
            <a:r>
              <a:rPr lang="it-IT" sz="1800" dirty="0"/>
              <a:t>Dovevano quindi essere territori vicini </a:t>
            </a:r>
            <a:br>
              <a:rPr lang="it-IT" sz="1800" dirty="0"/>
            </a:br>
            <a:r>
              <a:rPr lang="it-IT" sz="1800" dirty="0"/>
              <a:t>e coperti da un’unica calotta di ghiaccio.</a:t>
            </a:r>
          </a:p>
          <a:p>
            <a:pPr marL="234900" indent="-234900">
              <a:buClr>
                <a:schemeClr val="tx1"/>
              </a:buClr>
            </a:pPr>
            <a:r>
              <a:rPr lang="it-IT" sz="1800" b="1" dirty="0">
                <a:solidFill>
                  <a:schemeClr val="accent6">
                    <a:lumMod val="75000"/>
                  </a:schemeClr>
                </a:solidFill>
              </a:rPr>
              <a:t>Prove fossili</a:t>
            </a:r>
            <a:r>
              <a:rPr lang="it-IT" sz="1800" dirty="0"/>
              <a:t>. Scoperto in Brasile, </a:t>
            </a:r>
            <a:br>
              <a:rPr lang="it-IT" sz="1800" dirty="0"/>
            </a:br>
            <a:r>
              <a:rPr lang="it-IT" sz="1800" dirty="0"/>
              <a:t>Sudafrica e in nessuna altra parte del </a:t>
            </a:r>
            <a:br>
              <a:rPr lang="it-IT" sz="1800" dirty="0"/>
            </a:br>
            <a:r>
              <a:rPr lang="it-IT" sz="1800" dirty="0"/>
              <a:t>mondo, il fossile del rettile </a:t>
            </a:r>
            <a:r>
              <a:rPr lang="it-IT" sz="1800" i="1" dirty="0" err="1"/>
              <a:t>Mesosaurus</a:t>
            </a:r>
            <a:r>
              <a:rPr lang="it-IT" sz="1800" i="1" dirty="0"/>
              <a:t>, </a:t>
            </a:r>
            <a:br>
              <a:rPr lang="it-IT" sz="1800" i="1" dirty="0"/>
            </a:br>
            <a:r>
              <a:rPr lang="it-IT" sz="1800" dirty="0"/>
              <a:t>non</a:t>
            </a:r>
            <a:r>
              <a:rPr lang="it-IT" sz="1800" i="1" dirty="0"/>
              <a:t> </a:t>
            </a:r>
            <a:r>
              <a:rPr lang="it-IT" sz="1800" dirty="0"/>
              <a:t>avendo evidentemente potuto attraversare l’oceano, dimostra quindi che è vissuto in quello che un tempo è stato lo stesso territorio. Lo stesso vale per altri fossili. </a:t>
            </a:r>
          </a:p>
          <a:p>
            <a:endParaRPr lang="it-IT" sz="1800" dirty="0"/>
          </a:p>
          <a:p>
            <a:endParaRPr lang="it-IT" sz="1800" dirty="0"/>
          </a:p>
        </p:txBody>
      </p:sp>
      <p:pic>
        <p:nvPicPr>
          <p:cNvPr id="5" name="Immagine 47" descr="logo LATTES OK nero.jpg">
            <a:extLst>
              <a:ext uri="{FF2B5EF4-FFF2-40B4-BE49-F238E27FC236}">
                <a16:creationId xmlns:a16="http://schemas.microsoft.com/office/drawing/2014/main" id="{B9EDBE92-67E8-474D-925A-04821E180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magine 8">
            <a:extLst>
              <a:ext uri="{FF2B5EF4-FFF2-40B4-BE49-F238E27FC236}">
                <a16:creationId xmlns:a16="http://schemas.microsoft.com/office/drawing/2014/main" id="{07323B94-2D22-2E41-BD75-B4CCC96EE26C}"/>
              </a:ext>
            </a:extLst>
          </p:cNvPr>
          <p:cNvPicPr>
            <a:picLocks noChangeAspect="1"/>
          </p:cNvPicPr>
          <p:nvPr/>
        </p:nvPicPr>
        <p:blipFill rotWithShape="1">
          <a:blip r:embed="rId3">
            <a:extLst>
              <a:ext uri="{28A0092B-C50C-407E-A947-70E740481C1C}">
                <a14:useLocalDpi xmlns:a14="http://schemas.microsoft.com/office/drawing/2010/main" val="0"/>
              </a:ext>
            </a:extLst>
          </a:blip>
          <a:srcRect r="-2501"/>
          <a:stretch/>
        </p:blipFill>
        <p:spPr>
          <a:xfrm>
            <a:off x="4640707" y="1419622"/>
            <a:ext cx="4154162" cy="2548047"/>
          </a:xfrm>
          <a:prstGeom prst="rect">
            <a:avLst/>
          </a:prstGeom>
          <a:solidFill>
            <a:schemeClr val="bg1"/>
          </a:solidFill>
          <a:ln>
            <a:solidFill>
              <a:schemeClr val="accent6">
                <a:lumMod val="75000"/>
              </a:schemeClr>
            </a:solidFill>
          </a:ln>
        </p:spPr>
      </p:pic>
    </p:spTree>
    <p:extLst>
      <p:ext uri="{BB962C8B-B14F-4D97-AF65-F5344CB8AC3E}">
        <p14:creationId xmlns:p14="http://schemas.microsoft.com/office/powerpoint/2010/main" val="405847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A7BDA-A452-40B5-9895-4134D01C97F3}"/>
              </a:ext>
            </a:extLst>
          </p:cNvPr>
          <p:cNvSpPr>
            <a:spLocks noGrp="1"/>
          </p:cNvSpPr>
          <p:nvPr>
            <p:ph type="title"/>
          </p:nvPr>
        </p:nvSpPr>
        <p:spPr>
          <a:xfrm>
            <a:off x="539552" y="216024"/>
            <a:ext cx="8147248" cy="699542"/>
          </a:xfrm>
        </p:spPr>
        <p:txBody>
          <a:bodyPr>
            <a:normAutofit fontScale="90000"/>
          </a:bodyPr>
          <a:lstStyle/>
          <a:p>
            <a:r>
              <a:rPr lang="it-IT" b="1" dirty="0">
                <a:solidFill>
                  <a:schemeClr val="accent6">
                    <a:lumMod val="75000"/>
                  </a:schemeClr>
                </a:solidFill>
              </a:rPr>
              <a:t>Le cause della deriva</a:t>
            </a:r>
          </a:p>
        </p:txBody>
      </p:sp>
      <p:sp>
        <p:nvSpPr>
          <p:cNvPr id="3" name="Segnaposto contenuto 2">
            <a:extLst>
              <a:ext uri="{FF2B5EF4-FFF2-40B4-BE49-F238E27FC236}">
                <a16:creationId xmlns:a16="http://schemas.microsoft.com/office/drawing/2014/main" id="{6119C571-DAFA-40FB-9DD8-4DBFDD6D3B3B}"/>
              </a:ext>
            </a:extLst>
          </p:cNvPr>
          <p:cNvSpPr>
            <a:spLocks noGrp="1"/>
          </p:cNvSpPr>
          <p:nvPr>
            <p:ph idx="1"/>
          </p:nvPr>
        </p:nvSpPr>
        <p:spPr>
          <a:xfrm>
            <a:off x="457200" y="983343"/>
            <a:ext cx="8435280" cy="3748647"/>
          </a:xfrm>
        </p:spPr>
        <p:txBody>
          <a:bodyPr>
            <a:noAutofit/>
          </a:bodyPr>
          <a:lstStyle/>
          <a:p>
            <a:pPr marL="0" indent="0">
              <a:buNone/>
            </a:pPr>
            <a:r>
              <a:rPr lang="it-IT" sz="1800" dirty="0"/>
              <a:t>Negli anni successivi alla teoria di Wegener, molti studiosi cercarono elementi per spiegare la deriva dei continenti. Dal 1950 in poi, grazie anche a strumenti tecnologici nuovi come l’ecoscandaglio e all’analisi  delle rocce prelevate dal fondo degli oceani, il geologo Harry </a:t>
            </a:r>
            <a:r>
              <a:rPr lang="it-IT" sz="1800" b="1" dirty="0"/>
              <a:t>Hess</a:t>
            </a:r>
            <a:r>
              <a:rPr lang="it-IT" sz="1800" dirty="0"/>
              <a:t> scoprì che il fondo oceanico non è piatto ma ha una serie di rilievi che formano lunghe catene, le </a:t>
            </a:r>
            <a:r>
              <a:rPr lang="it-IT" sz="1800" b="1" dirty="0"/>
              <a:t>dorsali medio-oceaniche</a:t>
            </a:r>
            <a:r>
              <a:rPr lang="it-IT" sz="1800" dirty="0"/>
              <a:t>. Queste hanno ai lati due lunghi rilievi, tagliati da </a:t>
            </a:r>
            <a:r>
              <a:rPr lang="it-IT" sz="1800" b="1" dirty="0"/>
              <a:t>faglie</a:t>
            </a:r>
            <a:r>
              <a:rPr lang="it-IT" sz="1800" dirty="0"/>
              <a:t> </a:t>
            </a:r>
            <a:r>
              <a:rPr lang="it-IT" sz="1800" b="1" dirty="0"/>
              <a:t>trasversali</a:t>
            </a:r>
            <a:r>
              <a:rPr lang="it-IT" sz="1800" dirty="0"/>
              <a:t>, </a:t>
            </a:r>
            <a:br>
              <a:rPr lang="it-IT" sz="1800" dirty="0"/>
            </a:br>
            <a:r>
              <a:rPr lang="it-IT" sz="1800" dirty="0"/>
              <a:t>in mezzo alle quali vi è una spaccatura </a:t>
            </a:r>
            <a:br>
              <a:rPr lang="it-IT" sz="1800" dirty="0"/>
            </a:br>
            <a:r>
              <a:rPr lang="it-IT" sz="1800" dirty="0"/>
              <a:t>a forte attività vulcanica. Egli pertanto </a:t>
            </a:r>
            <a:br>
              <a:rPr lang="it-IT" sz="1800" dirty="0"/>
            </a:br>
            <a:r>
              <a:rPr lang="it-IT" sz="1800" dirty="0"/>
              <a:t>propose la </a:t>
            </a:r>
            <a:r>
              <a:rPr lang="it-IT" sz="1800" b="1" dirty="0">
                <a:solidFill>
                  <a:schemeClr val="accent6">
                    <a:lumMod val="75000"/>
                  </a:schemeClr>
                </a:solidFill>
              </a:rPr>
              <a:t>teoria</a:t>
            </a:r>
            <a:r>
              <a:rPr lang="it-IT" sz="1800" dirty="0">
                <a:solidFill>
                  <a:schemeClr val="accent6">
                    <a:lumMod val="75000"/>
                  </a:schemeClr>
                </a:solidFill>
              </a:rPr>
              <a:t> </a:t>
            </a:r>
            <a:r>
              <a:rPr lang="it-IT" sz="1800" b="1" dirty="0">
                <a:solidFill>
                  <a:schemeClr val="accent6">
                    <a:lumMod val="75000"/>
                  </a:schemeClr>
                </a:solidFill>
              </a:rPr>
              <a:t>dell’espansione dei </a:t>
            </a:r>
            <a:br>
              <a:rPr lang="it-IT" sz="1800" b="1" dirty="0">
                <a:solidFill>
                  <a:schemeClr val="accent6">
                    <a:lumMod val="75000"/>
                  </a:schemeClr>
                </a:solidFill>
              </a:rPr>
            </a:br>
            <a:r>
              <a:rPr lang="it-IT" sz="1800" b="1" dirty="0">
                <a:solidFill>
                  <a:schemeClr val="accent6">
                    <a:lumMod val="75000"/>
                  </a:schemeClr>
                </a:solidFill>
              </a:rPr>
              <a:t>fondali oceanici</a:t>
            </a:r>
            <a:r>
              <a:rPr lang="it-IT" sz="1800" dirty="0"/>
              <a:t>, secondo cui il magma </a:t>
            </a:r>
            <a:br>
              <a:rPr lang="it-IT" sz="1800" dirty="0"/>
            </a:br>
            <a:r>
              <a:rPr lang="it-IT" sz="1800" dirty="0"/>
              <a:t>fuoriuscito dalle faglie spinge verso </a:t>
            </a:r>
            <a:br>
              <a:rPr lang="it-IT" sz="1800" dirty="0"/>
            </a:br>
            <a:r>
              <a:rPr lang="it-IT" sz="1800" dirty="0"/>
              <a:t>l’esterno determinando l’espansione </a:t>
            </a:r>
            <a:br>
              <a:rPr lang="it-IT" sz="1800" dirty="0"/>
            </a:br>
            <a:r>
              <a:rPr lang="it-IT" sz="1800" dirty="0"/>
              <a:t>dei fondali oceanici.</a:t>
            </a:r>
          </a:p>
        </p:txBody>
      </p:sp>
      <p:pic>
        <p:nvPicPr>
          <p:cNvPr id="5" name="Immagine 47" descr="logo LATTES OK nero.jpg">
            <a:extLst>
              <a:ext uri="{FF2B5EF4-FFF2-40B4-BE49-F238E27FC236}">
                <a16:creationId xmlns:a16="http://schemas.microsoft.com/office/drawing/2014/main" id="{1153B960-A682-D544-9E62-0A0DECBE67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id="{7B11B458-12ED-564E-917B-A0ACA3CE8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923" y="2571750"/>
            <a:ext cx="3926701" cy="2359889"/>
          </a:xfrm>
          <a:prstGeom prst="rect">
            <a:avLst/>
          </a:prstGeom>
        </p:spPr>
      </p:pic>
      <p:sp>
        <p:nvSpPr>
          <p:cNvPr id="8" name="Rettangolo 7">
            <a:extLst>
              <a:ext uri="{FF2B5EF4-FFF2-40B4-BE49-F238E27FC236}">
                <a16:creationId xmlns:a16="http://schemas.microsoft.com/office/drawing/2014/main" id="{704C7A38-6900-3F46-B0FA-AABE2F33F22E}"/>
              </a:ext>
            </a:extLst>
          </p:cNvPr>
          <p:cNvSpPr/>
          <p:nvPr/>
        </p:nvSpPr>
        <p:spPr>
          <a:xfrm>
            <a:off x="6660232" y="2564882"/>
            <a:ext cx="1799532"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dorsale oceanica</a:t>
            </a:r>
            <a:endParaRPr lang="it-IT" dirty="0"/>
          </a:p>
        </p:txBody>
      </p:sp>
      <p:cxnSp>
        <p:nvCxnSpPr>
          <p:cNvPr id="9" name="Connettore 2 8">
            <a:extLst>
              <a:ext uri="{FF2B5EF4-FFF2-40B4-BE49-F238E27FC236}">
                <a16:creationId xmlns:a16="http://schemas.microsoft.com/office/drawing/2014/main" id="{73D320D4-95D5-9743-AE38-9F663FABAD71}"/>
              </a:ext>
            </a:extLst>
          </p:cNvPr>
          <p:cNvCxnSpPr>
            <a:cxnSpLocks/>
            <a:stCxn id="8" idx="2"/>
          </p:cNvCxnSpPr>
          <p:nvPr/>
        </p:nvCxnSpPr>
        <p:spPr>
          <a:xfrm flipH="1">
            <a:off x="7026040" y="2934214"/>
            <a:ext cx="533958" cy="612068"/>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1F886EC4-2602-6044-89FF-E58BACE85E4D}"/>
              </a:ext>
            </a:extLst>
          </p:cNvPr>
          <p:cNvCxnSpPr>
            <a:cxnSpLocks/>
          </p:cNvCxnSpPr>
          <p:nvPr/>
        </p:nvCxnSpPr>
        <p:spPr>
          <a:xfrm flipH="1">
            <a:off x="6364376" y="2747219"/>
            <a:ext cx="305148" cy="55448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ttangolo 14">
            <a:extLst>
              <a:ext uri="{FF2B5EF4-FFF2-40B4-BE49-F238E27FC236}">
                <a16:creationId xmlns:a16="http://schemas.microsoft.com/office/drawing/2014/main" id="{0016653E-2547-F948-9D14-AAD267334CA3}"/>
              </a:ext>
            </a:extLst>
          </p:cNvPr>
          <p:cNvSpPr/>
          <p:nvPr/>
        </p:nvSpPr>
        <p:spPr>
          <a:xfrm>
            <a:off x="6228184" y="4562998"/>
            <a:ext cx="703526"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faglia</a:t>
            </a:r>
            <a:endParaRPr lang="it-IT" dirty="0"/>
          </a:p>
        </p:txBody>
      </p:sp>
      <p:cxnSp>
        <p:nvCxnSpPr>
          <p:cNvPr id="16" name="Connettore 2 15">
            <a:extLst>
              <a:ext uri="{FF2B5EF4-FFF2-40B4-BE49-F238E27FC236}">
                <a16:creationId xmlns:a16="http://schemas.microsoft.com/office/drawing/2014/main" id="{604555B8-A8EF-0A4D-BED8-6A72A4D0E334}"/>
              </a:ext>
            </a:extLst>
          </p:cNvPr>
          <p:cNvCxnSpPr>
            <a:cxnSpLocks/>
            <a:stCxn id="15" idx="0"/>
          </p:cNvCxnSpPr>
          <p:nvPr/>
        </p:nvCxnSpPr>
        <p:spPr>
          <a:xfrm flipH="1" flipV="1">
            <a:off x="6375510" y="3579862"/>
            <a:ext cx="204437" cy="98313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ttangolo 20">
            <a:extLst>
              <a:ext uri="{FF2B5EF4-FFF2-40B4-BE49-F238E27FC236}">
                <a16:creationId xmlns:a16="http://schemas.microsoft.com/office/drawing/2014/main" id="{D4BD2EA7-E2D0-924A-9CCF-9F0E59D8C554}"/>
              </a:ext>
            </a:extLst>
          </p:cNvPr>
          <p:cNvSpPr/>
          <p:nvPr/>
        </p:nvSpPr>
        <p:spPr>
          <a:xfrm>
            <a:off x="4135808" y="3956932"/>
            <a:ext cx="755335"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acqua</a:t>
            </a:r>
            <a:endParaRPr lang="it-IT" dirty="0"/>
          </a:p>
        </p:txBody>
      </p:sp>
      <p:cxnSp>
        <p:nvCxnSpPr>
          <p:cNvPr id="22" name="Connettore 2 21">
            <a:extLst>
              <a:ext uri="{FF2B5EF4-FFF2-40B4-BE49-F238E27FC236}">
                <a16:creationId xmlns:a16="http://schemas.microsoft.com/office/drawing/2014/main" id="{DC9C36B2-1ABD-AF42-99CA-ECDDF458C7F3}"/>
              </a:ext>
            </a:extLst>
          </p:cNvPr>
          <p:cNvCxnSpPr>
            <a:cxnSpLocks/>
          </p:cNvCxnSpPr>
          <p:nvPr/>
        </p:nvCxnSpPr>
        <p:spPr>
          <a:xfrm flipV="1">
            <a:off x="4532764" y="3250418"/>
            <a:ext cx="1020771" cy="67803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ttangolo 25">
            <a:extLst>
              <a:ext uri="{FF2B5EF4-FFF2-40B4-BE49-F238E27FC236}">
                <a16:creationId xmlns:a16="http://schemas.microsoft.com/office/drawing/2014/main" id="{F8BF46FD-A91D-E84F-9320-43F200882B45}"/>
              </a:ext>
            </a:extLst>
          </p:cNvPr>
          <p:cNvSpPr/>
          <p:nvPr/>
        </p:nvSpPr>
        <p:spPr>
          <a:xfrm>
            <a:off x="4130950" y="4515966"/>
            <a:ext cx="1653658"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crosta oceanica</a:t>
            </a:r>
            <a:endParaRPr lang="it-IT" dirty="0"/>
          </a:p>
        </p:txBody>
      </p:sp>
      <p:cxnSp>
        <p:nvCxnSpPr>
          <p:cNvPr id="27" name="Connettore 2 26">
            <a:extLst>
              <a:ext uri="{FF2B5EF4-FFF2-40B4-BE49-F238E27FC236}">
                <a16:creationId xmlns:a16="http://schemas.microsoft.com/office/drawing/2014/main" id="{9782C48D-43C0-FA4F-9637-864638629410}"/>
              </a:ext>
            </a:extLst>
          </p:cNvPr>
          <p:cNvCxnSpPr>
            <a:cxnSpLocks/>
            <a:stCxn id="26" idx="0"/>
          </p:cNvCxnSpPr>
          <p:nvPr/>
        </p:nvCxnSpPr>
        <p:spPr>
          <a:xfrm flipV="1">
            <a:off x="4957779" y="3651870"/>
            <a:ext cx="732915" cy="86409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580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CAB564-9063-4862-BBB0-010EF0FDC254}"/>
              </a:ext>
            </a:extLst>
          </p:cNvPr>
          <p:cNvSpPr>
            <a:spLocks noGrp="1"/>
          </p:cNvSpPr>
          <p:nvPr>
            <p:ph type="title"/>
          </p:nvPr>
        </p:nvSpPr>
        <p:spPr>
          <a:xfrm>
            <a:off x="457200" y="123478"/>
            <a:ext cx="8229600" cy="857250"/>
          </a:xfrm>
        </p:spPr>
        <p:txBody>
          <a:bodyPr>
            <a:normAutofit/>
          </a:bodyPr>
          <a:lstStyle/>
          <a:p>
            <a:r>
              <a:rPr lang="it-IT" sz="4000" b="1" dirty="0">
                <a:solidFill>
                  <a:schemeClr val="accent6">
                    <a:lumMod val="75000"/>
                  </a:schemeClr>
                </a:solidFill>
              </a:rPr>
              <a:t>La teoria della tettonica a placche</a:t>
            </a:r>
          </a:p>
        </p:txBody>
      </p:sp>
      <p:sp>
        <p:nvSpPr>
          <p:cNvPr id="3" name="Segnaposto contenuto 2">
            <a:extLst>
              <a:ext uri="{FF2B5EF4-FFF2-40B4-BE49-F238E27FC236}">
                <a16:creationId xmlns:a16="http://schemas.microsoft.com/office/drawing/2014/main" id="{3E570C64-8A86-4E01-AEB2-3BC01B0DE127}"/>
              </a:ext>
            </a:extLst>
          </p:cNvPr>
          <p:cNvSpPr>
            <a:spLocks noGrp="1"/>
          </p:cNvSpPr>
          <p:nvPr>
            <p:ph idx="1"/>
          </p:nvPr>
        </p:nvSpPr>
        <p:spPr>
          <a:xfrm>
            <a:off x="395536" y="987574"/>
            <a:ext cx="3816424" cy="3528391"/>
          </a:xfrm>
        </p:spPr>
        <p:txBody>
          <a:bodyPr>
            <a:noAutofit/>
          </a:bodyPr>
          <a:lstStyle/>
          <a:p>
            <a:pPr marL="0" indent="0">
              <a:buNone/>
            </a:pPr>
            <a:r>
              <a:rPr lang="it-IT" sz="1600" dirty="0"/>
              <a:t>Le intuizioni di Hess furono accettate negli ambienti scientifici a tal punto da portare alla formulazione di una </a:t>
            </a:r>
            <a:r>
              <a:rPr lang="it-IT" sz="1600" b="1" dirty="0"/>
              <a:t>teoria</a:t>
            </a:r>
            <a:r>
              <a:rPr lang="it-IT" sz="1600" dirty="0"/>
              <a:t> </a:t>
            </a:r>
            <a:r>
              <a:rPr lang="it-IT" sz="1600" b="1" dirty="0"/>
              <a:t>unificante</a:t>
            </a:r>
            <a:r>
              <a:rPr lang="it-IT" sz="1600" dirty="0"/>
              <a:t> come quella della </a:t>
            </a:r>
            <a:r>
              <a:rPr lang="it-IT" sz="1600" b="1" dirty="0">
                <a:solidFill>
                  <a:schemeClr val="accent6">
                    <a:lumMod val="75000"/>
                  </a:schemeClr>
                </a:solidFill>
              </a:rPr>
              <a:t>tettonica</a:t>
            </a:r>
            <a:r>
              <a:rPr lang="it-IT" sz="1600" dirty="0">
                <a:solidFill>
                  <a:schemeClr val="accent6">
                    <a:lumMod val="75000"/>
                  </a:schemeClr>
                </a:solidFill>
              </a:rPr>
              <a:t> </a:t>
            </a:r>
            <a:r>
              <a:rPr lang="it-IT" sz="1600" b="1" dirty="0">
                <a:solidFill>
                  <a:schemeClr val="accent6">
                    <a:lumMod val="75000"/>
                  </a:schemeClr>
                </a:solidFill>
              </a:rPr>
              <a:t>a</a:t>
            </a:r>
            <a:r>
              <a:rPr lang="it-IT" sz="1600" dirty="0">
                <a:solidFill>
                  <a:schemeClr val="accent6">
                    <a:lumMod val="75000"/>
                  </a:schemeClr>
                </a:solidFill>
              </a:rPr>
              <a:t> </a:t>
            </a:r>
            <a:r>
              <a:rPr lang="it-IT" sz="1600" b="1" dirty="0">
                <a:solidFill>
                  <a:schemeClr val="accent6">
                    <a:lumMod val="75000"/>
                  </a:schemeClr>
                </a:solidFill>
              </a:rPr>
              <a:t>placche</a:t>
            </a:r>
            <a:r>
              <a:rPr lang="it-IT" sz="1600" dirty="0"/>
              <a:t>. Questa teoria spiega e collega i diversi fenomeni osservati in precedenza: lo spostamento dei continenti, la distribuzione dei vulcani e dei terremoti e la formazione delle montagne. Questa teoria sostiene che la superficie terrestre è divisa in </a:t>
            </a:r>
            <a:r>
              <a:rPr lang="it-IT" sz="1600" b="1" dirty="0"/>
              <a:t>placche</a:t>
            </a:r>
            <a:r>
              <a:rPr lang="it-IT" sz="1600" dirty="0"/>
              <a:t> incastrate fra loro ma in grado di spostarsi perché formate da </a:t>
            </a:r>
            <a:r>
              <a:rPr lang="it-IT" sz="1600" b="1" dirty="0"/>
              <a:t>litosfera</a:t>
            </a:r>
            <a:r>
              <a:rPr lang="it-IT" sz="1600" dirty="0"/>
              <a:t> che ‘‘galleggia’’ sulla </a:t>
            </a:r>
            <a:r>
              <a:rPr lang="it-IT" sz="1600" b="1" dirty="0"/>
              <a:t>astenosfera</a:t>
            </a:r>
            <a:r>
              <a:rPr lang="it-IT" sz="1600" dirty="0"/>
              <a:t>, la porzione di mantello allo stato fluido.</a:t>
            </a:r>
          </a:p>
        </p:txBody>
      </p:sp>
      <p:pic>
        <p:nvPicPr>
          <p:cNvPr id="5" name="Immagine 47" descr="logo LATTES OK nero.jpg">
            <a:extLst>
              <a:ext uri="{FF2B5EF4-FFF2-40B4-BE49-F238E27FC236}">
                <a16:creationId xmlns:a16="http://schemas.microsoft.com/office/drawing/2014/main" id="{F610B8AE-291C-E848-BD29-76A9D4EF66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id="{F0CB2874-B87D-984F-9B14-647EACB7B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62" y="1069604"/>
            <a:ext cx="4637710" cy="3364329"/>
          </a:xfrm>
          <a:prstGeom prst="rect">
            <a:avLst/>
          </a:prstGeom>
          <a:ln>
            <a:solidFill>
              <a:schemeClr val="accent6">
                <a:lumMod val="75000"/>
              </a:schemeClr>
            </a:solidFill>
          </a:ln>
        </p:spPr>
      </p:pic>
    </p:spTree>
    <p:extLst>
      <p:ext uri="{BB962C8B-B14F-4D97-AF65-F5344CB8AC3E}">
        <p14:creationId xmlns:p14="http://schemas.microsoft.com/office/powerpoint/2010/main" val="36919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E8993-4F25-4E8B-8325-192CBEF132D4}"/>
              </a:ext>
            </a:extLst>
          </p:cNvPr>
          <p:cNvSpPr>
            <a:spLocks noGrp="1"/>
          </p:cNvSpPr>
          <p:nvPr>
            <p:ph type="title"/>
          </p:nvPr>
        </p:nvSpPr>
        <p:spPr/>
        <p:txBody>
          <a:bodyPr>
            <a:normAutofit/>
          </a:bodyPr>
          <a:lstStyle/>
          <a:p>
            <a:r>
              <a:rPr lang="it-IT" sz="4000" b="1" dirty="0">
                <a:solidFill>
                  <a:schemeClr val="accent6">
                    <a:lumMod val="75000"/>
                  </a:schemeClr>
                </a:solidFill>
              </a:rPr>
              <a:t>Perché le placche si muovono</a:t>
            </a:r>
          </a:p>
        </p:txBody>
      </p:sp>
      <p:sp>
        <p:nvSpPr>
          <p:cNvPr id="3" name="Segnaposto contenuto 2">
            <a:extLst>
              <a:ext uri="{FF2B5EF4-FFF2-40B4-BE49-F238E27FC236}">
                <a16:creationId xmlns:a16="http://schemas.microsoft.com/office/drawing/2014/main" id="{1E588CB2-8090-40A6-ADB1-183F26EB756D}"/>
              </a:ext>
            </a:extLst>
          </p:cNvPr>
          <p:cNvSpPr>
            <a:spLocks noGrp="1"/>
          </p:cNvSpPr>
          <p:nvPr>
            <p:ph sz="half" idx="1"/>
          </p:nvPr>
        </p:nvSpPr>
        <p:spPr>
          <a:xfrm>
            <a:off x="457200" y="1063229"/>
            <a:ext cx="8229600" cy="1724545"/>
          </a:xfrm>
        </p:spPr>
        <p:txBody>
          <a:bodyPr>
            <a:noAutofit/>
          </a:bodyPr>
          <a:lstStyle/>
          <a:p>
            <a:pPr marL="0" indent="0">
              <a:lnSpc>
                <a:spcPct val="110000"/>
              </a:lnSpc>
              <a:buNone/>
            </a:pPr>
            <a:r>
              <a:rPr lang="it-IT" sz="1800" dirty="0"/>
              <a:t>L’astenosfera è la parte più fluida del mantello su cui si muovono le placche. Questo perché il fluido più caldo sale e, a contatto con la litosfera, si raffredda scendendo nuovamente. Questi movimenti ciclici, detti </a:t>
            </a:r>
            <a:r>
              <a:rPr lang="it-IT" sz="1800" b="1" dirty="0">
                <a:solidFill>
                  <a:schemeClr val="accent6">
                    <a:lumMod val="75000"/>
                  </a:schemeClr>
                </a:solidFill>
              </a:rPr>
              <a:t>moti</a:t>
            </a:r>
            <a:r>
              <a:rPr lang="it-IT" sz="1800" dirty="0">
                <a:solidFill>
                  <a:schemeClr val="accent6">
                    <a:lumMod val="75000"/>
                  </a:schemeClr>
                </a:solidFill>
              </a:rPr>
              <a:t> </a:t>
            </a:r>
            <a:r>
              <a:rPr lang="it-IT" sz="1800" b="1" dirty="0">
                <a:solidFill>
                  <a:schemeClr val="accent6">
                    <a:lumMod val="75000"/>
                  </a:schemeClr>
                </a:solidFill>
              </a:rPr>
              <a:t>convettivi</a:t>
            </a:r>
            <a:r>
              <a:rPr lang="it-IT" sz="1800" dirty="0"/>
              <a:t>, farebbero muovere le placche sovrastanti, facendole scorrere come una serie di rulli fa scorrere un nastro trasportatore. Si calcola che questo spostamento sarebbe di 2 cm l’anno.</a:t>
            </a:r>
          </a:p>
        </p:txBody>
      </p:sp>
      <p:pic>
        <p:nvPicPr>
          <p:cNvPr id="5" name="Immagine 47" descr="logo LATTES OK nero.jpg">
            <a:extLst>
              <a:ext uri="{FF2B5EF4-FFF2-40B4-BE49-F238E27FC236}">
                <a16:creationId xmlns:a16="http://schemas.microsoft.com/office/drawing/2014/main" id="{314DD704-6B8F-ED43-94CC-E297838A8F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magine 8">
            <a:extLst>
              <a:ext uri="{FF2B5EF4-FFF2-40B4-BE49-F238E27FC236}">
                <a16:creationId xmlns:a16="http://schemas.microsoft.com/office/drawing/2014/main" id="{5B034411-643C-4A42-8002-BD7CEF520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715766"/>
            <a:ext cx="3969255" cy="2394752"/>
          </a:xfrm>
          <a:prstGeom prst="rect">
            <a:avLst/>
          </a:prstGeom>
        </p:spPr>
      </p:pic>
      <p:sp>
        <p:nvSpPr>
          <p:cNvPr id="10" name="Rettangolo 9">
            <a:extLst>
              <a:ext uri="{FF2B5EF4-FFF2-40B4-BE49-F238E27FC236}">
                <a16:creationId xmlns:a16="http://schemas.microsoft.com/office/drawing/2014/main" id="{620E18A3-5D1A-C34A-B4A5-C0C6DCF3E05A}"/>
              </a:ext>
            </a:extLst>
          </p:cNvPr>
          <p:cNvSpPr/>
          <p:nvPr/>
        </p:nvSpPr>
        <p:spPr>
          <a:xfrm>
            <a:off x="5652120" y="2715766"/>
            <a:ext cx="2453557"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dorsale medio-oceanica</a:t>
            </a:r>
            <a:endParaRPr lang="it-IT" dirty="0"/>
          </a:p>
        </p:txBody>
      </p:sp>
      <p:cxnSp>
        <p:nvCxnSpPr>
          <p:cNvPr id="12" name="Connettore 2 11">
            <a:extLst>
              <a:ext uri="{FF2B5EF4-FFF2-40B4-BE49-F238E27FC236}">
                <a16:creationId xmlns:a16="http://schemas.microsoft.com/office/drawing/2014/main" id="{A057D105-758B-B246-8B4A-CAC8FCE5E862}"/>
              </a:ext>
            </a:extLst>
          </p:cNvPr>
          <p:cNvCxnSpPr>
            <a:cxnSpLocks/>
            <a:stCxn id="10" idx="1"/>
          </p:cNvCxnSpPr>
          <p:nvPr/>
        </p:nvCxnSpPr>
        <p:spPr>
          <a:xfrm flipH="1">
            <a:off x="4716016" y="2900432"/>
            <a:ext cx="936104" cy="394589"/>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C75C8D90-F75C-C940-AF9F-93B5A19F1B1E}"/>
              </a:ext>
            </a:extLst>
          </p:cNvPr>
          <p:cNvSpPr/>
          <p:nvPr/>
        </p:nvSpPr>
        <p:spPr>
          <a:xfrm>
            <a:off x="6921527" y="3645024"/>
            <a:ext cx="755335"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acqua</a:t>
            </a:r>
            <a:endParaRPr lang="it-IT" dirty="0"/>
          </a:p>
        </p:txBody>
      </p:sp>
      <p:cxnSp>
        <p:nvCxnSpPr>
          <p:cNvPr id="14" name="Connettore 2 13">
            <a:extLst>
              <a:ext uri="{FF2B5EF4-FFF2-40B4-BE49-F238E27FC236}">
                <a16:creationId xmlns:a16="http://schemas.microsoft.com/office/drawing/2014/main" id="{AB1506EF-4C09-6244-972A-3AB421B49500}"/>
              </a:ext>
            </a:extLst>
          </p:cNvPr>
          <p:cNvCxnSpPr>
            <a:cxnSpLocks/>
            <a:stCxn id="13" idx="1"/>
          </p:cNvCxnSpPr>
          <p:nvPr/>
        </p:nvCxnSpPr>
        <p:spPr>
          <a:xfrm flipH="1" flipV="1">
            <a:off x="6228185" y="3724802"/>
            <a:ext cx="693342" cy="104888"/>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ttangolo 19">
            <a:extLst>
              <a:ext uri="{FF2B5EF4-FFF2-40B4-BE49-F238E27FC236}">
                <a16:creationId xmlns:a16="http://schemas.microsoft.com/office/drawing/2014/main" id="{3DF64341-220E-0144-BC8F-A266182EFF0D}"/>
              </a:ext>
            </a:extLst>
          </p:cNvPr>
          <p:cNvSpPr/>
          <p:nvPr/>
        </p:nvSpPr>
        <p:spPr>
          <a:xfrm>
            <a:off x="755576" y="3766665"/>
            <a:ext cx="1637371"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moti convettivi</a:t>
            </a:r>
            <a:endParaRPr lang="it-IT" dirty="0"/>
          </a:p>
        </p:txBody>
      </p:sp>
      <p:cxnSp>
        <p:nvCxnSpPr>
          <p:cNvPr id="21" name="Connettore 2 20">
            <a:extLst>
              <a:ext uri="{FF2B5EF4-FFF2-40B4-BE49-F238E27FC236}">
                <a16:creationId xmlns:a16="http://schemas.microsoft.com/office/drawing/2014/main" id="{5E937906-4E02-BC45-9352-366B12D99391}"/>
              </a:ext>
            </a:extLst>
          </p:cNvPr>
          <p:cNvCxnSpPr>
            <a:cxnSpLocks/>
            <a:stCxn id="20" idx="3"/>
          </p:cNvCxnSpPr>
          <p:nvPr/>
        </p:nvCxnSpPr>
        <p:spPr>
          <a:xfrm>
            <a:off x="2392947" y="3951331"/>
            <a:ext cx="810901" cy="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ttangolo 23">
            <a:extLst>
              <a:ext uri="{FF2B5EF4-FFF2-40B4-BE49-F238E27FC236}">
                <a16:creationId xmlns:a16="http://schemas.microsoft.com/office/drawing/2014/main" id="{744843F3-F1E3-084B-BB77-8DCD9A2ABCCE}"/>
              </a:ext>
            </a:extLst>
          </p:cNvPr>
          <p:cNvSpPr/>
          <p:nvPr/>
        </p:nvSpPr>
        <p:spPr>
          <a:xfrm>
            <a:off x="1600353" y="4349742"/>
            <a:ext cx="1675503" cy="646331"/>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b="1" dirty="0"/>
              <a:t>magma che sale</a:t>
            </a:r>
            <a:endParaRPr lang="it-IT" dirty="0"/>
          </a:p>
        </p:txBody>
      </p:sp>
      <p:cxnSp>
        <p:nvCxnSpPr>
          <p:cNvPr id="25" name="Connettore 2 24">
            <a:extLst>
              <a:ext uri="{FF2B5EF4-FFF2-40B4-BE49-F238E27FC236}">
                <a16:creationId xmlns:a16="http://schemas.microsoft.com/office/drawing/2014/main" id="{58983868-5D4A-D844-B6FD-7ECD8F9A3DC0}"/>
              </a:ext>
            </a:extLst>
          </p:cNvPr>
          <p:cNvCxnSpPr>
            <a:cxnSpLocks/>
            <a:stCxn id="24" idx="3"/>
          </p:cNvCxnSpPr>
          <p:nvPr/>
        </p:nvCxnSpPr>
        <p:spPr>
          <a:xfrm flipV="1">
            <a:off x="3275856" y="4080272"/>
            <a:ext cx="754462" cy="59263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120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54578-BD35-4D5F-89D5-43DB0D0A4E77}"/>
              </a:ext>
            </a:extLst>
          </p:cNvPr>
          <p:cNvSpPr>
            <a:spLocks noGrp="1"/>
          </p:cNvSpPr>
          <p:nvPr>
            <p:ph type="title"/>
          </p:nvPr>
        </p:nvSpPr>
        <p:spPr/>
        <p:txBody>
          <a:bodyPr>
            <a:normAutofit/>
          </a:bodyPr>
          <a:lstStyle/>
          <a:p>
            <a:pPr>
              <a:lnSpc>
                <a:spcPts val="3360"/>
              </a:lnSpc>
            </a:pPr>
            <a:r>
              <a:rPr lang="it-IT" sz="4000" b="1" dirty="0">
                <a:solidFill>
                  <a:schemeClr val="accent6">
                    <a:lumMod val="75000"/>
                  </a:schemeClr>
                </a:solidFill>
              </a:rPr>
              <a:t>Quando due placche si separano</a:t>
            </a:r>
          </a:p>
        </p:txBody>
      </p:sp>
      <p:sp>
        <p:nvSpPr>
          <p:cNvPr id="3" name="Segnaposto contenuto 2">
            <a:extLst>
              <a:ext uri="{FF2B5EF4-FFF2-40B4-BE49-F238E27FC236}">
                <a16:creationId xmlns:a16="http://schemas.microsoft.com/office/drawing/2014/main" id="{BDAC6752-055A-418A-9851-F02FEDB625BA}"/>
              </a:ext>
            </a:extLst>
          </p:cNvPr>
          <p:cNvSpPr>
            <a:spLocks noGrp="1"/>
          </p:cNvSpPr>
          <p:nvPr>
            <p:ph idx="1"/>
          </p:nvPr>
        </p:nvSpPr>
        <p:spPr>
          <a:xfrm>
            <a:off x="457200" y="1063229"/>
            <a:ext cx="8147248" cy="1580530"/>
          </a:xfrm>
        </p:spPr>
        <p:txBody>
          <a:bodyPr>
            <a:normAutofit/>
          </a:bodyPr>
          <a:lstStyle/>
          <a:p>
            <a:pPr marL="0" indent="0">
              <a:buNone/>
            </a:pPr>
            <a:r>
              <a:rPr lang="it-IT" sz="1800" dirty="0"/>
              <a:t>I margini di due placche che si allontanano sono detti </a:t>
            </a:r>
            <a:r>
              <a:rPr lang="it-IT" sz="1800" b="1" dirty="0"/>
              <a:t>divergenti</a:t>
            </a:r>
            <a:r>
              <a:rPr lang="it-IT" sz="1800" dirty="0"/>
              <a:t> o </a:t>
            </a:r>
            <a:r>
              <a:rPr lang="it-IT" sz="1800" b="1" dirty="0"/>
              <a:t>costruttivi</a:t>
            </a:r>
            <a:r>
              <a:rPr lang="it-IT" sz="1800" dirty="0"/>
              <a:t>, perché il magma che fuoriesce forma nuova crosta oceanica che a sua volta spinge le due faglie a scorrere e ad allontanarsi. Questo accade, ad esempio, nella Rift Valley africana. In questa faglia, gli scienziati considerano il </a:t>
            </a:r>
            <a:r>
              <a:rPr lang="it-IT" sz="1800" b="1" dirty="0"/>
              <a:t>mar</a:t>
            </a:r>
            <a:r>
              <a:rPr lang="it-IT" sz="1800" dirty="0"/>
              <a:t> </a:t>
            </a:r>
            <a:r>
              <a:rPr lang="it-IT" sz="1800" b="1" dirty="0"/>
              <a:t>Rosso </a:t>
            </a:r>
            <a:r>
              <a:rPr lang="it-IT" sz="1800" dirty="0"/>
              <a:t>lo stadio iniziale di un nuovo oceano.</a:t>
            </a:r>
          </a:p>
        </p:txBody>
      </p:sp>
      <p:sp>
        <p:nvSpPr>
          <p:cNvPr id="8" name="Rettangolo 7">
            <a:extLst>
              <a:ext uri="{FF2B5EF4-FFF2-40B4-BE49-F238E27FC236}">
                <a16:creationId xmlns:a16="http://schemas.microsoft.com/office/drawing/2014/main" id="{38CFB3A9-518C-4CCF-99FA-C97D31BE223F}"/>
              </a:ext>
            </a:extLst>
          </p:cNvPr>
          <p:cNvSpPr/>
          <p:nvPr/>
        </p:nvSpPr>
        <p:spPr>
          <a:xfrm flipV="1">
            <a:off x="3059832" y="1644936"/>
            <a:ext cx="5544616" cy="369332"/>
          </a:xfrm>
          <a:prstGeom prst="rect">
            <a:avLst/>
          </a:prstGeom>
        </p:spPr>
        <p:txBody>
          <a:bodyPr wrap="square">
            <a:spAutoFit/>
          </a:bodyPr>
          <a:lstStyle/>
          <a:p>
            <a:r>
              <a:rPr lang="it-IT" b="1">
                <a:solidFill>
                  <a:srgbClr val="FF0000"/>
                </a:solidFill>
              </a:rPr>
              <a:t> </a:t>
            </a:r>
            <a:endParaRPr lang="it-IT" sz="3200" b="1" dirty="0">
              <a:solidFill>
                <a:srgbClr val="FF0000"/>
              </a:solidFill>
            </a:endParaRPr>
          </a:p>
        </p:txBody>
      </p:sp>
      <p:sp>
        <p:nvSpPr>
          <p:cNvPr id="16" name="Rettangolo 15">
            <a:extLst>
              <a:ext uri="{FF2B5EF4-FFF2-40B4-BE49-F238E27FC236}">
                <a16:creationId xmlns:a16="http://schemas.microsoft.com/office/drawing/2014/main" id="{84A52FEB-EE8A-4C55-948C-9906BC08CBCD}"/>
              </a:ext>
            </a:extLst>
          </p:cNvPr>
          <p:cNvSpPr/>
          <p:nvPr/>
        </p:nvSpPr>
        <p:spPr>
          <a:xfrm>
            <a:off x="9150415" y="2139702"/>
            <a:ext cx="2376264" cy="2123658"/>
          </a:xfrm>
          <a:prstGeom prst="rect">
            <a:avLst/>
          </a:prstGeom>
        </p:spPr>
        <p:txBody>
          <a:bodyPr wrap="square">
            <a:spAutoFit/>
          </a:bodyPr>
          <a:lstStyle/>
          <a:p>
            <a:r>
              <a:rPr lang="it-IT" sz="4400" b="1" dirty="0">
                <a:solidFill>
                  <a:srgbClr val="FF0000"/>
                </a:solidFill>
              </a:rPr>
              <a:t>Foto mar Rosso </a:t>
            </a:r>
            <a:r>
              <a:rPr lang="it-IT" sz="4400" b="1" dirty="0" err="1">
                <a:solidFill>
                  <a:srgbClr val="FF0000"/>
                </a:solidFill>
              </a:rPr>
              <a:t>pag</a:t>
            </a:r>
            <a:r>
              <a:rPr lang="it-IT" sz="4400" b="1" dirty="0">
                <a:solidFill>
                  <a:srgbClr val="FF0000"/>
                </a:solidFill>
              </a:rPr>
              <a:t> 131? </a:t>
            </a:r>
          </a:p>
        </p:txBody>
      </p:sp>
      <p:pic>
        <p:nvPicPr>
          <p:cNvPr id="7" name="Immagine 47" descr="logo LATTES OK nero.jpg">
            <a:extLst>
              <a:ext uri="{FF2B5EF4-FFF2-40B4-BE49-F238E27FC236}">
                <a16:creationId xmlns:a16="http://schemas.microsoft.com/office/drawing/2014/main" id="{6670B120-6F37-704C-8B45-6AEC2E2A91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a:extLst>
              <a:ext uri="{FF2B5EF4-FFF2-40B4-BE49-F238E27FC236}">
                <a16:creationId xmlns:a16="http://schemas.microsoft.com/office/drawing/2014/main" id="{D0B9D398-504D-F64D-9477-3320E6EAE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02" y="2578497"/>
            <a:ext cx="7387149" cy="2313742"/>
          </a:xfrm>
          <a:prstGeom prst="rect">
            <a:avLst/>
          </a:prstGeom>
        </p:spPr>
      </p:pic>
      <p:sp>
        <p:nvSpPr>
          <p:cNvPr id="10" name="Rettangolo 9">
            <a:extLst>
              <a:ext uri="{FF2B5EF4-FFF2-40B4-BE49-F238E27FC236}">
                <a16:creationId xmlns:a16="http://schemas.microsoft.com/office/drawing/2014/main" id="{FB8AE05B-7F5B-4E47-9342-B2C2EB1385E4}"/>
              </a:ext>
            </a:extLst>
          </p:cNvPr>
          <p:cNvSpPr/>
          <p:nvPr/>
        </p:nvSpPr>
        <p:spPr>
          <a:xfrm>
            <a:off x="5148064" y="2356718"/>
            <a:ext cx="1653658"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crosta oceanica</a:t>
            </a:r>
            <a:endParaRPr lang="it-IT" dirty="0"/>
          </a:p>
        </p:txBody>
      </p:sp>
      <p:cxnSp>
        <p:nvCxnSpPr>
          <p:cNvPr id="11" name="Connettore 2 10">
            <a:extLst>
              <a:ext uri="{FF2B5EF4-FFF2-40B4-BE49-F238E27FC236}">
                <a16:creationId xmlns:a16="http://schemas.microsoft.com/office/drawing/2014/main" id="{01B7FFD1-03B9-A149-9A03-1A7941C2DFA1}"/>
              </a:ext>
            </a:extLst>
          </p:cNvPr>
          <p:cNvCxnSpPr>
            <a:cxnSpLocks/>
            <a:stCxn id="10" idx="1"/>
          </p:cNvCxnSpPr>
          <p:nvPr/>
        </p:nvCxnSpPr>
        <p:spPr>
          <a:xfrm flipH="1">
            <a:off x="3790858" y="2541384"/>
            <a:ext cx="1357206" cy="32789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ttangolo 11">
            <a:extLst>
              <a:ext uri="{FF2B5EF4-FFF2-40B4-BE49-F238E27FC236}">
                <a16:creationId xmlns:a16="http://schemas.microsoft.com/office/drawing/2014/main" id="{9359D576-4AAA-824F-B004-5367F0D54268}"/>
              </a:ext>
            </a:extLst>
          </p:cNvPr>
          <p:cNvSpPr/>
          <p:nvPr/>
        </p:nvSpPr>
        <p:spPr>
          <a:xfrm>
            <a:off x="2327874" y="4235739"/>
            <a:ext cx="1898053" cy="646331"/>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b="1" dirty="0"/>
              <a:t>il magma salendo </a:t>
            </a:r>
            <a:br>
              <a:rPr lang="it-IT" b="1" dirty="0"/>
            </a:br>
            <a:r>
              <a:rPr lang="it-IT" b="1" dirty="0"/>
              <a:t>forma più crosta</a:t>
            </a:r>
            <a:endParaRPr lang="it-IT" dirty="0"/>
          </a:p>
        </p:txBody>
      </p:sp>
      <p:cxnSp>
        <p:nvCxnSpPr>
          <p:cNvPr id="13" name="Connettore 2 12">
            <a:extLst>
              <a:ext uri="{FF2B5EF4-FFF2-40B4-BE49-F238E27FC236}">
                <a16:creationId xmlns:a16="http://schemas.microsoft.com/office/drawing/2014/main" id="{48726D61-7E0F-0A43-B676-D42B1DE8D68D}"/>
              </a:ext>
            </a:extLst>
          </p:cNvPr>
          <p:cNvCxnSpPr>
            <a:cxnSpLocks/>
          </p:cNvCxnSpPr>
          <p:nvPr/>
        </p:nvCxnSpPr>
        <p:spPr>
          <a:xfrm flipH="1" flipV="1">
            <a:off x="3168831" y="3747608"/>
            <a:ext cx="144015" cy="486782"/>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92CC3E6F-A04D-EB41-8651-ADC4C2949390}"/>
              </a:ext>
            </a:extLst>
          </p:cNvPr>
          <p:cNvCxnSpPr>
            <a:cxnSpLocks/>
            <a:stCxn id="10" idx="3"/>
          </p:cNvCxnSpPr>
          <p:nvPr/>
        </p:nvCxnSpPr>
        <p:spPr>
          <a:xfrm>
            <a:off x="6801722" y="2541384"/>
            <a:ext cx="722606" cy="54013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ttangolo 16">
            <a:extLst>
              <a:ext uri="{FF2B5EF4-FFF2-40B4-BE49-F238E27FC236}">
                <a16:creationId xmlns:a16="http://schemas.microsoft.com/office/drawing/2014/main" id="{84539340-5E20-1540-9190-7BCC6EC5DA8B}"/>
              </a:ext>
            </a:extLst>
          </p:cNvPr>
          <p:cNvSpPr/>
          <p:nvPr/>
        </p:nvSpPr>
        <p:spPr>
          <a:xfrm>
            <a:off x="5138523" y="2868184"/>
            <a:ext cx="755335"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acqua</a:t>
            </a:r>
            <a:endParaRPr lang="it-IT" dirty="0"/>
          </a:p>
        </p:txBody>
      </p:sp>
      <p:cxnSp>
        <p:nvCxnSpPr>
          <p:cNvPr id="18" name="Connettore 2 17">
            <a:extLst>
              <a:ext uri="{FF2B5EF4-FFF2-40B4-BE49-F238E27FC236}">
                <a16:creationId xmlns:a16="http://schemas.microsoft.com/office/drawing/2014/main" id="{A09F6519-8631-A549-A61F-86A66E88F71E}"/>
              </a:ext>
            </a:extLst>
          </p:cNvPr>
          <p:cNvCxnSpPr>
            <a:cxnSpLocks/>
            <a:stCxn id="17" idx="3"/>
          </p:cNvCxnSpPr>
          <p:nvPr/>
        </p:nvCxnSpPr>
        <p:spPr>
          <a:xfrm>
            <a:off x="5893858" y="3052850"/>
            <a:ext cx="740811" cy="14314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2F7DC8B0-8A8E-AF41-9AEA-DACEAFD1B7BF}"/>
              </a:ext>
            </a:extLst>
          </p:cNvPr>
          <p:cNvCxnSpPr>
            <a:cxnSpLocks/>
            <a:stCxn id="17" idx="1"/>
          </p:cNvCxnSpPr>
          <p:nvPr/>
        </p:nvCxnSpPr>
        <p:spPr>
          <a:xfrm flipH="1">
            <a:off x="3671373" y="3052850"/>
            <a:ext cx="1467150" cy="129371"/>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ttangolo 34">
            <a:extLst>
              <a:ext uri="{FF2B5EF4-FFF2-40B4-BE49-F238E27FC236}">
                <a16:creationId xmlns:a16="http://schemas.microsoft.com/office/drawing/2014/main" id="{A9CFA0FE-88B7-B446-9E5F-68200F3FB456}"/>
              </a:ext>
            </a:extLst>
          </p:cNvPr>
          <p:cNvSpPr/>
          <p:nvPr/>
        </p:nvSpPr>
        <p:spPr>
          <a:xfrm>
            <a:off x="6431316" y="4284149"/>
            <a:ext cx="2456629" cy="646331"/>
          </a:xfrm>
          <a:prstGeom prst="rect">
            <a:avLst/>
          </a:prstGeom>
          <a:solidFill>
            <a:schemeClr val="accent6">
              <a:lumMod val="40000"/>
              <a:lumOff val="60000"/>
            </a:schemeClr>
          </a:solidFill>
          <a:ln w="28575" cmpd="sng">
            <a:solidFill>
              <a:schemeClr val="accent6">
                <a:lumMod val="75000"/>
              </a:schemeClr>
            </a:solidFill>
          </a:ln>
        </p:spPr>
        <p:txBody>
          <a:bodyPr wrap="square">
            <a:spAutoFit/>
          </a:bodyPr>
          <a:lstStyle/>
          <a:p>
            <a:r>
              <a:rPr lang="it-IT" b="1" dirty="0"/>
              <a:t>i margini si allontanano di più uno dall’altro </a:t>
            </a:r>
            <a:endParaRPr lang="it-IT" dirty="0"/>
          </a:p>
        </p:txBody>
      </p:sp>
      <p:cxnSp>
        <p:nvCxnSpPr>
          <p:cNvPr id="36" name="Connettore 2 35">
            <a:extLst>
              <a:ext uri="{FF2B5EF4-FFF2-40B4-BE49-F238E27FC236}">
                <a16:creationId xmlns:a16="http://schemas.microsoft.com/office/drawing/2014/main" id="{8C0F9616-940E-8D44-B3B0-4D3870500225}"/>
              </a:ext>
            </a:extLst>
          </p:cNvPr>
          <p:cNvCxnSpPr>
            <a:cxnSpLocks/>
            <a:stCxn id="35" idx="0"/>
          </p:cNvCxnSpPr>
          <p:nvPr/>
        </p:nvCxnSpPr>
        <p:spPr>
          <a:xfrm flipH="1" flipV="1">
            <a:off x="7524328" y="3604166"/>
            <a:ext cx="135303" cy="67998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Connettore 2 38">
            <a:extLst>
              <a:ext uri="{FF2B5EF4-FFF2-40B4-BE49-F238E27FC236}">
                <a16:creationId xmlns:a16="http://schemas.microsoft.com/office/drawing/2014/main" id="{76E01092-0681-1247-8D30-5AAE1783C86B}"/>
              </a:ext>
            </a:extLst>
          </p:cNvPr>
          <p:cNvCxnSpPr>
            <a:cxnSpLocks/>
            <a:stCxn id="35" idx="1"/>
          </p:cNvCxnSpPr>
          <p:nvPr/>
        </p:nvCxnSpPr>
        <p:spPr>
          <a:xfrm flipH="1" flipV="1">
            <a:off x="5922888" y="4127029"/>
            <a:ext cx="508428" cy="48028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82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DF082-C731-4C7F-8EE0-6268865BCF4A}"/>
              </a:ext>
            </a:extLst>
          </p:cNvPr>
          <p:cNvSpPr>
            <a:spLocks noGrp="1"/>
          </p:cNvSpPr>
          <p:nvPr>
            <p:ph type="title"/>
          </p:nvPr>
        </p:nvSpPr>
        <p:spPr>
          <a:xfrm>
            <a:off x="0" y="118987"/>
            <a:ext cx="9124747" cy="724571"/>
          </a:xfrm>
        </p:spPr>
        <p:txBody>
          <a:bodyPr>
            <a:noAutofit/>
          </a:bodyPr>
          <a:lstStyle/>
          <a:p>
            <a:r>
              <a:rPr lang="it-IT" sz="3600" b="1" dirty="0">
                <a:solidFill>
                  <a:schemeClr val="accent6">
                    <a:lumMod val="75000"/>
                  </a:schemeClr>
                </a:solidFill>
              </a:rPr>
              <a:t>Quando due placche oceaniche si scontrano</a:t>
            </a:r>
          </a:p>
        </p:txBody>
      </p:sp>
      <p:sp>
        <p:nvSpPr>
          <p:cNvPr id="3" name="Segnaposto contenuto 2">
            <a:extLst>
              <a:ext uri="{FF2B5EF4-FFF2-40B4-BE49-F238E27FC236}">
                <a16:creationId xmlns:a16="http://schemas.microsoft.com/office/drawing/2014/main" id="{E2EDA74E-1AC5-4EC8-BF7A-CDA6A99C7944}"/>
              </a:ext>
            </a:extLst>
          </p:cNvPr>
          <p:cNvSpPr>
            <a:spLocks noGrp="1"/>
          </p:cNvSpPr>
          <p:nvPr>
            <p:ph idx="1"/>
          </p:nvPr>
        </p:nvSpPr>
        <p:spPr>
          <a:xfrm>
            <a:off x="395536" y="915566"/>
            <a:ext cx="8579296" cy="2880320"/>
          </a:xfrm>
        </p:spPr>
        <p:txBody>
          <a:bodyPr>
            <a:normAutofit/>
          </a:bodyPr>
          <a:lstStyle/>
          <a:p>
            <a:pPr marL="0" indent="0">
              <a:buNone/>
            </a:pPr>
            <a:r>
              <a:rPr lang="it-IT" sz="1800" dirty="0"/>
              <a:t>Quando due placche si scontrano, i </a:t>
            </a:r>
            <a:r>
              <a:rPr lang="it-IT" sz="1800" b="1" dirty="0"/>
              <a:t>margini</a:t>
            </a:r>
            <a:r>
              <a:rPr lang="it-IT" sz="1800" dirty="0"/>
              <a:t> </a:t>
            </a:r>
            <a:r>
              <a:rPr lang="it-IT" sz="1800" b="1" dirty="0"/>
              <a:t>convergenti </a:t>
            </a:r>
            <a:r>
              <a:rPr lang="it-IT" sz="1800" dirty="0"/>
              <a:t>o</a:t>
            </a:r>
            <a:r>
              <a:rPr lang="it-IT" sz="1800" b="1" dirty="0"/>
              <a:t> distruttivi</a:t>
            </a:r>
            <a:r>
              <a:rPr lang="it-IT" sz="1800" dirty="0"/>
              <a:t> scorrono l’uno sotto l’altro distruggendo la parte di crosta che finisce sotto l’astenosfera. Lungo i margini si verificano terremoti, imponenti risalite di magma, formazione di vulcani e di catene montuose. Se tutto ciò avviene tra </a:t>
            </a:r>
            <a:r>
              <a:rPr lang="it-IT" sz="1800" b="1" dirty="0">
                <a:solidFill>
                  <a:schemeClr val="accent6">
                    <a:lumMod val="75000"/>
                  </a:schemeClr>
                </a:solidFill>
              </a:rPr>
              <a:t>due placche di crosta oceanica</a:t>
            </a:r>
            <a:r>
              <a:rPr lang="it-IT" sz="1800" dirty="0"/>
              <a:t>, si forma una </a:t>
            </a:r>
            <a:r>
              <a:rPr lang="it-IT" sz="1800" b="1" dirty="0"/>
              <a:t>fossa</a:t>
            </a:r>
            <a:r>
              <a:rPr lang="it-IT" sz="1800" dirty="0"/>
              <a:t> </a:t>
            </a:r>
            <a:r>
              <a:rPr lang="it-IT" sz="1800" b="1" dirty="0"/>
              <a:t>oceanica</a:t>
            </a:r>
            <a:r>
              <a:rPr lang="it-IT" sz="1800" dirty="0"/>
              <a:t> nel lato in cui la crosta sprofonda, mentre dove il margine risale si forma un </a:t>
            </a:r>
            <a:r>
              <a:rPr lang="it-IT" sz="1800" b="1" dirty="0"/>
              <a:t>arco di isole </a:t>
            </a:r>
            <a:r>
              <a:rPr lang="it-IT" sz="1800" dirty="0"/>
              <a:t>di origine vulcanica, come nel caso del </a:t>
            </a:r>
            <a:r>
              <a:rPr lang="it-IT" sz="1800" b="1" dirty="0"/>
              <a:t>Giappone</a:t>
            </a:r>
            <a:r>
              <a:rPr lang="it-IT" sz="1800" dirty="0"/>
              <a:t> e delle </a:t>
            </a:r>
            <a:r>
              <a:rPr lang="it-IT" sz="1800" b="1" dirty="0"/>
              <a:t>Filippine</a:t>
            </a:r>
            <a:r>
              <a:rPr lang="it-IT" sz="1800" dirty="0"/>
              <a:t>.</a:t>
            </a:r>
          </a:p>
        </p:txBody>
      </p:sp>
      <p:pic>
        <p:nvPicPr>
          <p:cNvPr id="5" name="Immagine 47" descr="logo LATTES OK nero.jpg">
            <a:extLst>
              <a:ext uri="{FF2B5EF4-FFF2-40B4-BE49-F238E27FC236}">
                <a16:creationId xmlns:a16="http://schemas.microsoft.com/office/drawing/2014/main" id="{3CC590F0-313B-2444-8626-17F315A3A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587875"/>
            <a:ext cx="4000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id="{9CDFD4BC-9535-E045-9E73-56A089B32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116" y="2863329"/>
            <a:ext cx="2977856" cy="2112496"/>
          </a:xfrm>
          <a:prstGeom prst="rect">
            <a:avLst/>
          </a:prstGeom>
        </p:spPr>
      </p:pic>
      <p:sp>
        <p:nvSpPr>
          <p:cNvPr id="10" name="Rettangolo 9">
            <a:extLst>
              <a:ext uri="{FF2B5EF4-FFF2-40B4-BE49-F238E27FC236}">
                <a16:creationId xmlns:a16="http://schemas.microsoft.com/office/drawing/2014/main" id="{CBD16435-5925-6F4E-8F56-C1A9AD834D08}"/>
              </a:ext>
            </a:extLst>
          </p:cNvPr>
          <p:cNvSpPr/>
          <p:nvPr/>
        </p:nvSpPr>
        <p:spPr>
          <a:xfrm>
            <a:off x="6732240" y="4403209"/>
            <a:ext cx="896399"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magma</a:t>
            </a:r>
            <a:endParaRPr lang="it-IT" dirty="0"/>
          </a:p>
        </p:txBody>
      </p:sp>
      <p:cxnSp>
        <p:nvCxnSpPr>
          <p:cNvPr id="11" name="Connettore 2 10">
            <a:extLst>
              <a:ext uri="{FF2B5EF4-FFF2-40B4-BE49-F238E27FC236}">
                <a16:creationId xmlns:a16="http://schemas.microsoft.com/office/drawing/2014/main" id="{BA0156BA-52E7-7841-AFE9-D020A34C0124}"/>
              </a:ext>
            </a:extLst>
          </p:cNvPr>
          <p:cNvCxnSpPr>
            <a:cxnSpLocks/>
            <a:stCxn id="10" idx="1"/>
          </p:cNvCxnSpPr>
          <p:nvPr/>
        </p:nvCxnSpPr>
        <p:spPr>
          <a:xfrm flipH="1" flipV="1">
            <a:off x="5462236" y="3849843"/>
            <a:ext cx="1270004" cy="738032"/>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57F5533F-36A3-0E43-8B73-7389853BBEB4}"/>
              </a:ext>
            </a:extLst>
          </p:cNvPr>
          <p:cNvSpPr/>
          <p:nvPr/>
        </p:nvSpPr>
        <p:spPr>
          <a:xfrm>
            <a:off x="6876256" y="3822598"/>
            <a:ext cx="1894878"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litosfera oceanica</a:t>
            </a:r>
            <a:endParaRPr lang="it-IT" dirty="0"/>
          </a:p>
        </p:txBody>
      </p:sp>
      <p:cxnSp>
        <p:nvCxnSpPr>
          <p:cNvPr id="14" name="Connettore 2 13">
            <a:extLst>
              <a:ext uri="{FF2B5EF4-FFF2-40B4-BE49-F238E27FC236}">
                <a16:creationId xmlns:a16="http://schemas.microsoft.com/office/drawing/2014/main" id="{C4FC6B3B-D643-ED47-B020-7806153676C5}"/>
              </a:ext>
            </a:extLst>
          </p:cNvPr>
          <p:cNvCxnSpPr>
            <a:cxnSpLocks/>
            <a:stCxn id="13" idx="1"/>
          </p:cNvCxnSpPr>
          <p:nvPr/>
        </p:nvCxnSpPr>
        <p:spPr>
          <a:xfrm flipH="1" flipV="1">
            <a:off x="5960165" y="3816211"/>
            <a:ext cx="916091" cy="19105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ttangolo 14">
            <a:extLst>
              <a:ext uri="{FF2B5EF4-FFF2-40B4-BE49-F238E27FC236}">
                <a16:creationId xmlns:a16="http://schemas.microsoft.com/office/drawing/2014/main" id="{A33B1976-B9DC-A74C-B6F3-FA46E5FDE48A}"/>
              </a:ext>
            </a:extLst>
          </p:cNvPr>
          <p:cNvSpPr/>
          <p:nvPr/>
        </p:nvSpPr>
        <p:spPr>
          <a:xfrm>
            <a:off x="5235177" y="4694155"/>
            <a:ext cx="1035733"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mantello</a:t>
            </a:r>
            <a:endParaRPr lang="it-IT" dirty="0"/>
          </a:p>
        </p:txBody>
      </p:sp>
      <p:cxnSp>
        <p:nvCxnSpPr>
          <p:cNvPr id="16" name="Connettore 2 15">
            <a:extLst>
              <a:ext uri="{FF2B5EF4-FFF2-40B4-BE49-F238E27FC236}">
                <a16:creationId xmlns:a16="http://schemas.microsoft.com/office/drawing/2014/main" id="{4AB068A5-6726-4F4F-B37B-6227FA69EFD3}"/>
              </a:ext>
            </a:extLst>
          </p:cNvPr>
          <p:cNvCxnSpPr>
            <a:cxnSpLocks/>
            <a:stCxn id="15" idx="1"/>
          </p:cNvCxnSpPr>
          <p:nvPr/>
        </p:nvCxnSpPr>
        <p:spPr>
          <a:xfrm flipH="1" flipV="1">
            <a:off x="4644008" y="4515966"/>
            <a:ext cx="591169" cy="36285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ttangolo 18">
            <a:extLst>
              <a:ext uri="{FF2B5EF4-FFF2-40B4-BE49-F238E27FC236}">
                <a16:creationId xmlns:a16="http://schemas.microsoft.com/office/drawing/2014/main" id="{45A6712C-1F4C-4747-B0A3-031BDD01DCBA}"/>
              </a:ext>
            </a:extLst>
          </p:cNvPr>
          <p:cNvSpPr/>
          <p:nvPr/>
        </p:nvSpPr>
        <p:spPr>
          <a:xfrm>
            <a:off x="626534" y="4403209"/>
            <a:ext cx="2699778"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placca oceanica che scorre</a:t>
            </a:r>
            <a:endParaRPr lang="it-IT" dirty="0"/>
          </a:p>
        </p:txBody>
      </p:sp>
      <p:cxnSp>
        <p:nvCxnSpPr>
          <p:cNvPr id="20" name="Connettore 2 19">
            <a:extLst>
              <a:ext uri="{FF2B5EF4-FFF2-40B4-BE49-F238E27FC236}">
                <a16:creationId xmlns:a16="http://schemas.microsoft.com/office/drawing/2014/main" id="{AFFA8483-5BAA-AB40-BB3D-DF20E1945F50}"/>
              </a:ext>
            </a:extLst>
          </p:cNvPr>
          <p:cNvCxnSpPr>
            <a:cxnSpLocks/>
            <a:stCxn id="19" idx="3"/>
          </p:cNvCxnSpPr>
          <p:nvPr/>
        </p:nvCxnSpPr>
        <p:spPr>
          <a:xfrm flipV="1">
            <a:off x="3326312" y="4311524"/>
            <a:ext cx="612523" cy="276351"/>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Rettangolo 26">
            <a:extLst>
              <a:ext uri="{FF2B5EF4-FFF2-40B4-BE49-F238E27FC236}">
                <a16:creationId xmlns:a16="http://schemas.microsoft.com/office/drawing/2014/main" id="{AD51A70B-E869-4648-9701-2B86FC4EF2D0}"/>
              </a:ext>
            </a:extLst>
          </p:cNvPr>
          <p:cNvSpPr/>
          <p:nvPr/>
        </p:nvSpPr>
        <p:spPr>
          <a:xfrm>
            <a:off x="626534" y="3396183"/>
            <a:ext cx="1653658"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crosta oceanica</a:t>
            </a:r>
            <a:endParaRPr lang="it-IT" dirty="0"/>
          </a:p>
        </p:txBody>
      </p:sp>
      <p:cxnSp>
        <p:nvCxnSpPr>
          <p:cNvPr id="28" name="Connettore 2 27">
            <a:extLst>
              <a:ext uri="{FF2B5EF4-FFF2-40B4-BE49-F238E27FC236}">
                <a16:creationId xmlns:a16="http://schemas.microsoft.com/office/drawing/2014/main" id="{566D52FD-5789-644C-AA07-9B2DD2F7E172}"/>
              </a:ext>
            </a:extLst>
          </p:cNvPr>
          <p:cNvCxnSpPr>
            <a:cxnSpLocks/>
            <a:stCxn id="27" idx="3"/>
          </p:cNvCxnSpPr>
          <p:nvPr/>
        </p:nvCxnSpPr>
        <p:spPr>
          <a:xfrm>
            <a:off x="2280192" y="3580849"/>
            <a:ext cx="1658643" cy="546009"/>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ttangolo 33">
            <a:extLst>
              <a:ext uri="{FF2B5EF4-FFF2-40B4-BE49-F238E27FC236}">
                <a16:creationId xmlns:a16="http://schemas.microsoft.com/office/drawing/2014/main" id="{4C384B76-2D2E-7C4F-A955-8840FE16AFC9}"/>
              </a:ext>
            </a:extLst>
          </p:cNvPr>
          <p:cNvSpPr/>
          <p:nvPr/>
        </p:nvSpPr>
        <p:spPr>
          <a:xfrm>
            <a:off x="1453363" y="2823567"/>
            <a:ext cx="1564852"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fossa oceanica</a:t>
            </a:r>
            <a:endParaRPr lang="it-IT" dirty="0"/>
          </a:p>
        </p:txBody>
      </p:sp>
      <p:cxnSp>
        <p:nvCxnSpPr>
          <p:cNvPr id="35" name="Connettore 2 34">
            <a:extLst>
              <a:ext uri="{FF2B5EF4-FFF2-40B4-BE49-F238E27FC236}">
                <a16:creationId xmlns:a16="http://schemas.microsoft.com/office/drawing/2014/main" id="{1CFCBBCF-AB20-1D43-A97A-08C48C4CC98F}"/>
              </a:ext>
            </a:extLst>
          </p:cNvPr>
          <p:cNvCxnSpPr>
            <a:cxnSpLocks/>
            <a:stCxn id="34" idx="3"/>
          </p:cNvCxnSpPr>
          <p:nvPr/>
        </p:nvCxnSpPr>
        <p:spPr>
          <a:xfrm>
            <a:off x="3018215" y="3008233"/>
            <a:ext cx="1265753" cy="57261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Rettangolo 36">
            <a:extLst>
              <a:ext uri="{FF2B5EF4-FFF2-40B4-BE49-F238E27FC236}">
                <a16:creationId xmlns:a16="http://schemas.microsoft.com/office/drawing/2014/main" id="{841D57B0-5A16-E94E-8253-036539B90114}"/>
              </a:ext>
            </a:extLst>
          </p:cNvPr>
          <p:cNvSpPr/>
          <p:nvPr/>
        </p:nvSpPr>
        <p:spPr>
          <a:xfrm>
            <a:off x="6428268" y="2828700"/>
            <a:ext cx="2355260" cy="369332"/>
          </a:xfrm>
          <a:prstGeom prst="rect">
            <a:avLst/>
          </a:prstGeom>
          <a:solidFill>
            <a:schemeClr val="accent6">
              <a:lumMod val="40000"/>
              <a:lumOff val="60000"/>
            </a:schemeClr>
          </a:solidFill>
          <a:ln w="28575" cmpd="sng">
            <a:solidFill>
              <a:schemeClr val="accent6">
                <a:lumMod val="75000"/>
              </a:schemeClr>
            </a:solidFill>
          </a:ln>
        </p:spPr>
        <p:txBody>
          <a:bodyPr wrap="none">
            <a:spAutoFit/>
          </a:bodyPr>
          <a:lstStyle/>
          <a:p>
            <a:r>
              <a:rPr lang="it-IT" b="1" dirty="0"/>
              <a:t>arco vulcanico insulare</a:t>
            </a:r>
            <a:endParaRPr lang="it-IT" dirty="0"/>
          </a:p>
        </p:txBody>
      </p:sp>
      <p:cxnSp>
        <p:nvCxnSpPr>
          <p:cNvPr id="38" name="Connettore 2 37">
            <a:extLst>
              <a:ext uri="{FF2B5EF4-FFF2-40B4-BE49-F238E27FC236}">
                <a16:creationId xmlns:a16="http://schemas.microsoft.com/office/drawing/2014/main" id="{48347152-0BB4-454D-8F56-718EF5794616}"/>
              </a:ext>
            </a:extLst>
          </p:cNvPr>
          <p:cNvCxnSpPr>
            <a:cxnSpLocks/>
            <a:stCxn id="37" idx="1"/>
          </p:cNvCxnSpPr>
          <p:nvPr/>
        </p:nvCxnSpPr>
        <p:spPr>
          <a:xfrm flipH="1">
            <a:off x="4734622" y="3013366"/>
            <a:ext cx="1693646" cy="36285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33240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3700</TotalTime>
  <Words>2333</Words>
  <Application>Microsoft Macintosh PowerPoint</Application>
  <PresentationFormat>Presentazione su schermo (16:9)</PresentationFormat>
  <Paragraphs>90</Paragraphs>
  <Slides>25</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25</vt:i4>
      </vt:variant>
    </vt:vector>
  </HeadingPairs>
  <TitlesOfParts>
    <vt:vector size="28" baseType="lpstr">
      <vt:lpstr>Arial</vt:lpstr>
      <vt:lpstr>Calibri</vt:lpstr>
      <vt:lpstr>Tema di Office</vt:lpstr>
      <vt:lpstr>La storia della Terra</vt:lpstr>
      <vt:lpstr>Presentazione standard di PowerPoint</vt:lpstr>
      <vt:lpstr>Continenti alla deriva</vt:lpstr>
      <vt:lpstr>Le prove della deriva dei continenti</vt:lpstr>
      <vt:lpstr>Le cause della deriva</vt:lpstr>
      <vt:lpstr>La teoria della tettonica a placche</vt:lpstr>
      <vt:lpstr>Perché le placche si muovono</vt:lpstr>
      <vt:lpstr>Quando due placche si separano</vt:lpstr>
      <vt:lpstr>Quando due placche oceaniche si scontrano</vt:lpstr>
      <vt:lpstr>Quando una placca oceanica e una placca continentale si scontrano</vt:lpstr>
      <vt:lpstr>Quando due placche continentali  si scontrano</vt:lpstr>
      <vt:lpstr>Quando due placche scorrono  una rispetto all’altra </vt:lpstr>
      <vt:lpstr>La situazione dell’Italia</vt:lpstr>
      <vt:lpstr>La formazione delle montagne</vt:lpstr>
      <vt:lpstr>La formazione delle montagne</vt:lpstr>
      <vt:lpstr>Una storia scritta nelle rocce</vt:lpstr>
      <vt:lpstr>Rocce magmatiche e metamorfiche</vt:lpstr>
      <vt:lpstr>Rocce sedimentarie</vt:lpstr>
      <vt:lpstr>Che cosa sono i fossili</vt:lpstr>
      <vt:lpstr>I fossili-guida</vt:lpstr>
      <vt:lpstr>Le sequenze stratigrafiche</vt:lpstr>
      <vt:lpstr>La nascita della Terra</vt:lpstr>
      <vt:lpstr>Il Paleozoico</vt:lpstr>
      <vt:lpstr>Il Mesozoico</vt:lpstr>
      <vt:lpstr>Il Cenozoico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respirazione</dc:title>
  <dc:creator>exir.gennari@latteseditori.it</dc:creator>
  <cp:lastModifiedBy>Microsoft Office User</cp:lastModifiedBy>
  <cp:revision>529</cp:revision>
  <dcterms:created xsi:type="dcterms:W3CDTF">2020-03-17T13:59:37Z</dcterms:created>
  <dcterms:modified xsi:type="dcterms:W3CDTF">2020-05-19T06:51:40Z</dcterms:modified>
</cp:coreProperties>
</file>