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/>
    <p:restoredTop sz="90346" autoAdjust="0"/>
  </p:normalViewPr>
  <p:slideViewPr>
    <p:cSldViewPr>
      <p:cViewPr varScale="1">
        <p:scale>
          <a:sx n="157" d="100"/>
          <a:sy n="157" d="100"/>
        </p:scale>
        <p:origin x="10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37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23/04/20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643C48C-1335-E94E-AA36-A38615959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b="4462"/>
          <a:stretch/>
        </p:blipFill>
        <p:spPr>
          <a:xfrm>
            <a:off x="-186900" y="0"/>
            <a:ext cx="9330900" cy="51435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9432" y="2355726"/>
            <a:ext cx="7772400" cy="1102519"/>
          </a:xfrm>
        </p:spPr>
        <p:txBody>
          <a:bodyPr/>
          <a:lstStyle/>
          <a:p>
            <a:r>
              <a:rPr lang="it-IT" b="1" dirty="0"/>
              <a:t>Il lavoro e l’energia</a:t>
            </a:r>
            <a:endParaRPr lang="it-IT" dirty="0"/>
          </a:p>
        </p:txBody>
      </p:sp>
      <p:pic>
        <p:nvPicPr>
          <p:cNvPr id="8" name="Immagine 4" descr="logo LATTES OK nero.psd">
            <a:extLst>
              <a:ext uri="{FF2B5EF4-FFF2-40B4-BE49-F238E27FC236}">
                <a16:creationId xmlns:a16="http://schemas.microsoft.com/office/drawing/2014/main" id="{8A6024D0-FCE0-494F-9BA9-2CB719F98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28081"/>
            <a:ext cx="8048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18"/>
            <a:ext cx="8786874" cy="85725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Energia termica e lavoro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14"/>
            <a:ext cx="8715436" cy="4143386"/>
          </a:xfrm>
        </p:spPr>
        <p:txBody>
          <a:bodyPr>
            <a:noAutofit/>
          </a:bodyPr>
          <a:lstStyle/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857238"/>
            <a:ext cx="8280920" cy="3786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Il </a:t>
            </a:r>
            <a:r>
              <a:rPr lang="it-IT" sz="1400" b="1" dirty="0"/>
              <a:t>calore</a:t>
            </a:r>
            <a:r>
              <a:rPr lang="it-IT" sz="1400" dirty="0"/>
              <a:t> è la </a:t>
            </a:r>
            <a:r>
              <a:rPr lang="it-IT" sz="1400" b="1" dirty="0"/>
              <a:t>somma delle energie cinetiche di tutte le particelle</a:t>
            </a:r>
            <a:r>
              <a:rPr lang="it-IT" sz="1400" dirty="0"/>
              <a:t>, siano esse atomi o molecole, che costituiscono un corpo. Il calore è dunque una forma di energia cinetica. Si chiama anche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energia termica</a:t>
            </a:r>
            <a:r>
              <a:rPr lang="it-IT" sz="1400" dirty="0"/>
              <a:t>.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Mentre è molto semplice trasformare il lavoro in calore (se strofiniamo le nostre mani una contro l’altra esse si scaldano), non è altrettanto facile il contrario, cioè </a:t>
            </a:r>
            <a:r>
              <a:rPr lang="it-IT" sz="1400" b="1" dirty="0"/>
              <a:t>trasformare il calore in lavoro</a:t>
            </a:r>
            <a:r>
              <a:rPr lang="it-IT" sz="1400" dirty="0"/>
              <a:t>.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Una </a:t>
            </a:r>
            <a:r>
              <a:rPr lang="it-IT" sz="1400" b="1" dirty="0"/>
              <a:t>macchina termica</a:t>
            </a:r>
            <a:r>
              <a:rPr lang="it-IT" sz="1400" dirty="0"/>
              <a:t> è una macchina in grado di convertire l’energia termica in energia meccanica, cioè trasforma il calore in lavoro. Tuttavia, una parte dell’energia rimane sempre sotto forma di calore e non può essere utilizzata.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Una delle prime macchine termiche </a:t>
            </a:r>
            <a:br>
              <a:rPr lang="it-IT" sz="1400" dirty="0"/>
            </a:br>
            <a:r>
              <a:rPr lang="it-IT" sz="1400" dirty="0"/>
              <a:t>è stata la </a:t>
            </a:r>
            <a:r>
              <a:rPr lang="it-IT" sz="1400" b="1" dirty="0"/>
              <a:t>macchina a vapore</a:t>
            </a:r>
            <a:r>
              <a:rPr lang="it-IT" sz="1400" dirty="0"/>
              <a:t>, </a:t>
            </a:r>
            <a:br>
              <a:rPr lang="it-IT" sz="1400" dirty="0"/>
            </a:br>
            <a:r>
              <a:rPr lang="it-IT" sz="1400" dirty="0"/>
              <a:t>inventata da James Watt </a:t>
            </a:r>
            <a:br>
              <a:rPr lang="it-IT" sz="1400" dirty="0"/>
            </a:br>
            <a:r>
              <a:rPr lang="it-IT" sz="1400" dirty="0"/>
              <a:t>nel XVIII secolo: il vapore </a:t>
            </a:r>
            <a:br>
              <a:rPr lang="it-IT" sz="1400" dirty="0"/>
            </a:br>
            <a:r>
              <a:rPr lang="it-IT" sz="1400" dirty="0"/>
              <a:t>prodotto da una caldaia muoveva </a:t>
            </a:r>
            <a:br>
              <a:rPr lang="it-IT" sz="1400" dirty="0"/>
            </a:br>
            <a:r>
              <a:rPr lang="it-IT" sz="1400" dirty="0"/>
              <a:t>un pistone al quale era collegata </a:t>
            </a:r>
            <a:br>
              <a:rPr lang="it-IT" sz="1400" dirty="0"/>
            </a:br>
            <a:r>
              <a:rPr lang="it-IT" sz="1400" dirty="0"/>
              <a:t>una ruota. </a:t>
            </a:r>
            <a:br>
              <a:rPr lang="it-IT" sz="1400" dirty="0"/>
            </a:br>
            <a:r>
              <a:rPr lang="it-IT" sz="1400" dirty="0"/>
              <a:t>L’applicazione più nota di questa </a:t>
            </a:r>
            <a:br>
              <a:rPr lang="it-IT" sz="1400" dirty="0"/>
            </a:br>
            <a:r>
              <a:rPr lang="it-IT" sz="1400" dirty="0"/>
              <a:t>macchina è la locomotiva a vapore.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logo LATTES OK nero.jpg">
            <a:extLst>
              <a:ext uri="{FF2B5EF4-FFF2-40B4-BE49-F238E27FC236}">
                <a16:creationId xmlns:a16="http://schemas.microsoft.com/office/drawing/2014/main" id="{1D9BC4EC-8D4C-F94A-A6CB-73CE74CF8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05FF55-D1B4-D947-93E6-1C9048350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42" y="2371697"/>
            <a:ext cx="5545868" cy="262894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Che cos’è il lavoro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00114"/>
            <a:ext cx="6192688" cy="373187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Nel linguaggio comune, con “lavoro” si intende qualsiasi attività che permette di raggiungere un risultato. Sollevare un borsone, tenerlo sollevato da terra e trasportarlo ci sembrano tutte e tre azioni in cui si svolge un lavoro. </a:t>
            </a:r>
          </a:p>
          <a:p>
            <a:pPr marL="0">
              <a:buNone/>
            </a:pPr>
            <a:r>
              <a:rPr lang="it-IT" sz="1600" dirty="0"/>
              <a:t>In fisica, invece, si compie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lavoro</a:t>
            </a:r>
            <a:r>
              <a:rPr lang="it-IT" sz="1600" dirty="0"/>
              <a:t> solo nel primo caso, in cui l’effetto dell’applicazione della forza provoca uno </a:t>
            </a:r>
            <a:r>
              <a:rPr lang="it-IT" sz="1600" b="1" dirty="0"/>
              <a:t>spostamento lungo la stessa direzione della forza</a:t>
            </a:r>
            <a:r>
              <a:rPr lang="it-IT" sz="1600" dirty="0"/>
              <a:t>. Nel secondo caso la forza esercitata sul borsone serve solo a bilanciarne il peso, ma non produce spostamento. Nel terzo caso c’è spostamento, ma non nella stessa direzione della forza.</a:t>
            </a:r>
          </a:p>
          <a:p>
            <a:pPr marL="0">
              <a:buNone/>
            </a:pPr>
            <a:r>
              <a:rPr lang="it-IT" sz="1600" dirty="0"/>
              <a:t>Si definisce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lavoro</a:t>
            </a:r>
            <a:r>
              <a:rPr lang="it-I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di una forza </a:t>
            </a:r>
            <a:r>
              <a:rPr lang="it-IT" sz="1600" b="1" dirty="0"/>
              <a:t>il prodotto della forza applicata per lo spostamento che essa ha prodotto nella stessa direzione della forza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Indicando il lavoro con </a:t>
            </a:r>
            <a:r>
              <a:rPr lang="it-IT" sz="1600" b="1" dirty="0"/>
              <a:t>L</a:t>
            </a:r>
            <a:r>
              <a:rPr lang="it-IT" sz="1600" dirty="0"/>
              <a:t>, la forza con </a:t>
            </a:r>
            <a:r>
              <a:rPr lang="it-IT" sz="1600" b="1" dirty="0"/>
              <a:t>F</a:t>
            </a:r>
            <a:r>
              <a:rPr lang="it-IT" sz="1600" dirty="0"/>
              <a:t> e lo spostamento con </a:t>
            </a:r>
            <a:r>
              <a:rPr lang="it-IT" sz="1600" b="1" dirty="0"/>
              <a:t>s</a:t>
            </a:r>
            <a:r>
              <a:rPr lang="it-IT" sz="1600" dirty="0"/>
              <a:t> possiamo scrivere la formula: </a:t>
            </a:r>
          </a:p>
          <a:p>
            <a:pPr marL="0" algn="ctr">
              <a:buNone/>
            </a:pPr>
            <a:r>
              <a:rPr lang="it-IT" sz="1600" b="1" dirty="0"/>
              <a:t>L = F × s </a:t>
            </a:r>
          </a:p>
          <a:p>
            <a:pPr marL="0"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5" descr="logo LATTES OK nero.jpg">
            <a:extLst>
              <a:ext uri="{FF2B5EF4-FFF2-40B4-BE49-F238E27FC236}">
                <a16:creationId xmlns:a16="http://schemas.microsoft.com/office/drawing/2014/main" id="{E2E548DB-DDF4-D54A-B154-7ECEE0478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A9CC44-FE80-D34D-8D4B-F78C5BE5B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36" y="830836"/>
            <a:ext cx="1710514" cy="20312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43E3C4-E230-734B-9336-42C7501AA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03798"/>
            <a:ext cx="826100" cy="17785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4F6AEB0-0B55-D344-A8A2-D5926E97E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026786"/>
            <a:ext cx="1117664" cy="1768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Che cos’è il lavoro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000114"/>
            <a:ext cx="8318158" cy="365986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400" dirty="0"/>
              <a:t>La forza e lo spostamento sono grandezze vettoriali, mentre </a:t>
            </a:r>
            <a:r>
              <a:rPr lang="it-IT" sz="1400" b="1" dirty="0"/>
              <a:t>il</a:t>
            </a:r>
            <a:r>
              <a:rPr lang="it-IT" sz="1400" dirty="0"/>
              <a:t> </a:t>
            </a:r>
            <a:r>
              <a:rPr lang="it-IT" sz="1400" b="1" dirty="0"/>
              <a:t>lavoro</a:t>
            </a:r>
            <a:r>
              <a:rPr lang="it-IT" sz="1400" dirty="0"/>
              <a:t> </a:t>
            </a:r>
            <a:r>
              <a:rPr lang="it-IT" sz="1400" b="1" dirty="0"/>
              <a:t>è una</a:t>
            </a:r>
            <a:r>
              <a:rPr lang="it-IT" sz="1400" dirty="0"/>
              <a:t> </a:t>
            </a:r>
            <a:r>
              <a:rPr lang="it-IT" sz="1400" b="1" dirty="0"/>
              <a:t>grandezza scalare</a:t>
            </a:r>
            <a:r>
              <a:rPr lang="it-IT" sz="1400" dirty="0"/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it-IT" sz="1400" dirty="0"/>
              <a:t>Supponiamo di dover spostare degli scatoloni. Per sollevare uno scatolone di massa 10 kg a 1 m di altezza si deve esercitare una </a:t>
            </a:r>
            <a:r>
              <a:rPr lang="it-IT" sz="1400" b="1" dirty="0"/>
              <a:t>forza equivalente alla sua forza-peso </a:t>
            </a:r>
            <a:r>
              <a:rPr lang="it-IT" sz="1400" dirty="0"/>
              <a:t>(e di verso opposto) e questa forza compie un certo lavoro. </a:t>
            </a:r>
          </a:p>
          <a:p>
            <a:pPr marL="0">
              <a:spcBef>
                <a:spcPts val="0"/>
              </a:spcBef>
              <a:buNone/>
            </a:pPr>
            <a:r>
              <a:rPr lang="it-IT" sz="1400" dirty="0"/>
              <a:t>Per sollevare uno scatolone di massa 20 kg a 1 m di altezza si deve esercitare una </a:t>
            </a:r>
            <a:r>
              <a:rPr lang="it-IT" sz="1400" b="1" dirty="0"/>
              <a:t>forza doppia </a:t>
            </a:r>
            <a:r>
              <a:rPr lang="it-IT" sz="1400" dirty="0"/>
              <a:t>rispetto a quella precedente e quindi anche il </a:t>
            </a:r>
            <a:r>
              <a:rPr lang="it-IT" sz="1400" b="1" dirty="0"/>
              <a:t>lavoro</a:t>
            </a:r>
            <a:r>
              <a:rPr lang="it-IT" sz="1400" dirty="0"/>
              <a:t> deve essere il </a:t>
            </a:r>
            <a:r>
              <a:rPr lang="it-IT" sz="1400" b="1" dirty="0"/>
              <a:t>doppio</a:t>
            </a:r>
            <a:r>
              <a:rPr lang="it-IT" sz="1400" dirty="0"/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it-IT" sz="1400" dirty="0"/>
              <a:t>Per sollevare uno scatolone di 10 kg a 2 m di altezza si compie un </a:t>
            </a:r>
            <a:r>
              <a:rPr lang="it-IT" sz="1400" b="1" dirty="0"/>
              <a:t>lavoro doppio </a:t>
            </a:r>
            <a:r>
              <a:rPr lang="it-IT" sz="1400" dirty="0"/>
              <a:t>rispetto al primo caso.</a:t>
            </a:r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endParaRPr lang="it-IT" sz="1400" b="1" dirty="0"/>
          </a:p>
          <a:p>
            <a:pPr marL="0">
              <a:buNone/>
            </a:pPr>
            <a:r>
              <a:rPr lang="it-IT" sz="1400" b="1" dirty="0"/>
              <a:t>Il lavoro è direttamente proporzionale sia alla forza sia allo spostamento</a:t>
            </a:r>
            <a:r>
              <a:rPr lang="it-IT" sz="1400" dirty="0"/>
              <a:t>. </a:t>
            </a:r>
          </a:p>
          <a:p>
            <a:pPr marL="0">
              <a:buNone/>
            </a:pPr>
            <a:r>
              <a:rPr lang="it-IT" sz="1400" dirty="0"/>
              <a:t>In base alla relazione </a:t>
            </a:r>
            <a:r>
              <a:rPr lang="it-IT" sz="1400" b="1" dirty="0"/>
              <a:t>L = F × s</a:t>
            </a:r>
            <a:r>
              <a:rPr lang="it-IT" sz="1400" dirty="0"/>
              <a:t>, </a:t>
            </a:r>
            <a:r>
              <a:rPr lang="it-IT" sz="1400" b="1" dirty="0"/>
              <a:t>forza e spostamento sono inversamente proporzionali</a:t>
            </a:r>
            <a:r>
              <a:rPr lang="it-IT" sz="1400" dirty="0"/>
              <a:t>. </a:t>
            </a:r>
          </a:p>
          <a:p>
            <a:pPr marL="0"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5" descr="logo LATTES OK nero.jpg">
            <a:extLst>
              <a:ext uri="{FF2B5EF4-FFF2-40B4-BE49-F238E27FC236}">
                <a16:creationId xmlns:a16="http://schemas.microsoft.com/office/drawing/2014/main" id="{647CDCFC-756D-6440-9EAC-4900F3CF2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A00405-C179-CF45-93CB-9F2BF0220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58" y="2508172"/>
            <a:ext cx="1427867" cy="1438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E99A8F-8F6A-254B-B5DE-78552520F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77" y="2499742"/>
            <a:ext cx="1427867" cy="1438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74399D7-5F91-C841-A51A-CB3F234DA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96" y="2499742"/>
            <a:ext cx="1427867" cy="14384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E690F04-BBE3-9E48-9D74-73E10791F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8" y="1779662"/>
            <a:ext cx="2296260" cy="314452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Come si misura il lavoro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14"/>
            <a:ext cx="8715436" cy="4143386"/>
          </a:xfrm>
        </p:spPr>
        <p:txBody>
          <a:bodyPr>
            <a:noAutofit/>
          </a:bodyPr>
          <a:lstStyle/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28596" y="987574"/>
            <a:ext cx="8358246" cy="3144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600" dirty="0"/>
              <a:t>L’unità di misura del lavoro nel Sistema Internazionale è il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joule</a:t>
            </a:r>
            <a:r>
              <a:rPr lang="it-IT" sz="1600" dirty="0"/>
              <a:t> (</a:t>
            </a:r>
            <a:r>
              <a:rPr lang="it-IT" sz="1600" b="1" dirty="0"/>
              <a:t>J</a:t>
            </a:r>
            <a:r>
              <a:rPr lang="it-IT" sz="1600" dirty="0"/>
              <a:t>), dal nome del fisico inglese James Prescott Joule. Poiché le forze si misurano in newton e gli spostamenti in metri, </a:t>
            </a:r>
            <a:r>
              <a:rPr lang="it-IT" sz="1600" b="1" dirty="0"/>
              <a:t>si compie il lavoro di 1 joule quando, applicando a un corpo la forza di 1 newton, si determina lo spostamento di 1 metro</a:t>
            </a:r>
            <a:r>
              <a:rPr lang="it-IT" sz="1600" dirty="0"/>
              <a:t>, cioè: </a:t>
            </a:r>
          </a:p>
          <a:p>
            <a:pPr lvl="0" indent="-342900" algn="ctr">
              <a:spcBef>
                <a:spcPct val="20000"/>
              </a:spcBef>
            </a:pPr>
            <a:r>
              <a:rPr lang="it-IT" sz="1600" b="1" dirty="0"/>
              <a:t>1 </a:t>
            </a:r>
            <a:r>
              <a:rPr lang="it-IT" sz="1600" b="1" dirty="0" err="1"/>
              <a:t>J</a:t>
            </a:r>
            <a:r>
              <a:rPr lang="it-IT" sz="1600" b="1" dirty="0"/>
              <a:t> = 1 </a:t>
            </a:r>
            <a:r>
              <a:rPr lang="it-IT" sz="1600" b="1" dirty="0" err="1"/>
              <a:t>N</a:t>
            </a:r>
            <a:r>
              <a:rPr lang="it-IT" sz="1600" b="1" dirty="0"/>
              <a:t> × 1 m</a:t>
            </a:r>
          </a:p>
          <a:p>
            <a:pPr lvl="0" indent="-342900">
              <a:spcBef>
                <a:spcPct val="20000"/>
              </a:spcBef>
            </a:pPr>
            <a:r>
              <a:rPr lang="it-IT" sz="1600" dirty="0"/>
              <a:t>In alcuni casi può essere più conveniente esprimere la forza in </a:t>
            </a:r>
            <a:r>
              <a:rPr lang="it-IT" sz="1600" b="1" dirty="0"/>
              <a:t>chilogrammi-peso</a:t>
            </a:r>
            <a:r>
              <a:rPr lang="it-IT" sz="1600" dirty="0"/>
              <a:t>, </a:t>
            </a:r>
            <a:br>
              <a:rPr lang="it-IT" sz="1600" dirty="0"/>
            </a:br>
            <a:r>
              <a:rPr lang="it-IT" sz="1600" dirty="0"/>
              <a:t>anziché in newton. In questo caso bisogna ricordare che </a:t>
            </a:r>
            <a:r>
              <a:rPr lang="it-IT" sz="1600" b="1" dirty="0"/>
              <a:t>1 kg-peso = 9,8 N</a:t>
            </a:r>
            <a:r>
              <a:rPr lang="it-IT" sz="1600" dirty="0"/>
              <a:t>. </a:t>
            </a:r>
          </a:p>
          <a:p>
            <a:pPr lvl="0" indent="-342900">
              <a:spcBef>
                <a:spcPct val="20000"/>
              </a:spcBef>
            </a:pPr>
            <a:r>
              <a:rPr lang="it-IT" sz="1600" dirty="0"/>
              <a:t>Se si vuole, ad esempio, calcolare il lavoro compiuto per sollevare di 1 m </a:t>
            </a:r>
            <a:br>
              <a:rPr lang="it-IT" sz="1600" dirty="0"/>
            </a:br>
            <a:r>
              <a:rPr lang="it-IT" sz="1600" dirty="0"/>
              <a:t>lo scatolone di 10 kg, applicando la formula si ottiene: </a:t>
            </a:r>
          </a:p>
          <a:p>
            <a:pPr lvl="0" indent="-342900" algn="ctr">
              <a:spcBef>
                <a:spcPct val="20000"/>
              </a:spcBef>
            </a:pPr>
            <a:r>
              <a:rPr lang="it-IT" sz="1600" dirty="0"/>
              <a:t>L = (10 × 9,8) N × 1 m = 98 J</a:t>
            </a:r>
          </a:p>
          <a:p>
            <a:pPr lvl="0" indent="-342900">
              <a:spcBef>
                <a:spcPct val="20000"/>
              </a:spcBef>
            </a:pPr>
            <a:r>
              <a:rPr lang="it-IT" sz="1600" dirty="0"/>
              <a:t>Un multiplo molto utilizzato del joule è il </a:t>
            </a:r>
            <a:r>
              <a:rPr lang="it-IT" sz="1600" b="1" dirty="0" err="1"/>
              <a:t>chilojoule</a:t>
            </a:r>
            <a:r>
              <a:rPr lang="it-IT" sz="1600" dirty="0"/>
              <a:t> (</a:t>
            </a:r>
            <a:r>
              <a:rPr lang="it-IT" sz="1600" b="1" dirty="0" err="1"/>
              <a:t>kJ</a:t>
            </a:r>
            <a:r>
              <a:rPr lang="it-IT" sz="1600" dirty="0"/>
              <a:t>) che vale 1000 </a:t>
            </a:r>
            <a:r>
              <a:rPr lang="it-IT" sz="1600" dirty="0" err="1"/>
              <a:t>J</a:t>
            </a:r>
            <a:r>
              <a:rPr lang="it-IT" sz="1600" dirty="0"/>
              <a:t>.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logo LATTES OK nero.jpg">
            <a:extLst>
              <a:ext uri="{FF2B5EF4-FFF2-40B4-BE49-F238E27FC236}">
                <a16:creationId xmlns:a16="http://schemas.microsoft.com/office/drawing/2014/main" id="{DB9C1E1E-AF07-A74E-BD4D-B106E38E5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potenza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14"/>
            <a:ext cx="8715436" cy="4143386"/>
          </a:xfrm>
        </p:spPr>
        <p:txBody>
          <a:bodyPr>
            <a:noAutofit/>
          </a:bodyPr>
          <a:lstStyle/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1000108"/>
            <a:ext cx="8462174" cy="3549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600" dirty="0"/>
              <a:t>Il lavoro compiuto da una forza per effettuare uno spostamento non dipende dal tempo impiegato. Ci sono dei casi, però, in cui è importante conoscere il tempo impiegato a compiere un lavoro.</a:t>
            </a:r>
          </a:p>
          <a:p>
            <a:pPr lvl="0" indent="-342900"/>
            <a:r>
              <a:rPr lang="it-IT" sz="1600" dirty="0"/>
              <a:t>La grandezza fisica che esprime il rapporto tra il lavoro (</a:t>
            </a:r>
            <a:r>
              <a:rPr lang="it-IT" sz="1600" b="1" dirty="0"/>
              <a:t>L</a:t>
            </a:r>
            <a:r>
              <a:rPr lang="it-IT" sz="1600" dirty="0"/>
              <a:t>) compiuto e il tempo (</a:t>
            </a:r>
            <a:r>
              <a:rPr lang="it-IT" sz="1600" b="1" dirty="0"/>
              <a:t>t</a:t>
            </a:r>
            <a:r>
              <a:rPr lang="it-IT" sz="1600" dirty="0"/>
              <a:t>) impiegato per compierlo è la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potenza</a:t>
            </a:r>
            <a:r>
              <a:rPr lang="it-IT" sz="1600" dirty="0"/>
              <a:t> (</a:t>
            </a:r>
            <a:r>
              <a:rPr lang="it-IT" sz="1600" b="1" dirty="0"/>
              <a:t>P</a:t>
            </a:r>
            <a:r>
              <a:rPr lang="it-IT" sz="1600" dirty="0"/>
              <a:t>) e si può esprimere come:</a:t>
            </a:r>
          </a:p>
          <a:p>
            <a:pPr lvl="0" indent="-342900"/>
            <a:endParaRPr lang="it-IT" sz="1600" dirty="0"/>
          </a:p>
          <a:p>
            <a:pPr lvl="0" indent="-342900"/>
            <a:endParaRPr lang="it-IT" sz="1600" dirty="0"/>
          </a:p>
          <a:p>
            <a:pPr lvl="0" indent="-342900"/>
            <a:r>
              <a:rPr lang="it-IT" sz="1600" dirty="0"/>
              <a:t>La </a:t>
            </a:r>
            <a:r>
              <a:rPr lang="it-IT" sz="1600" b="1" dirty="0"/>
              <a:t>potenza</a:t>
            </a:r>
            <a:r>
              <a:rPr lang="it-IT" sz="1600" dirty="0"/>
              <a:t> è il </a:t>
            </a:r>
            <a:r>
              <a:rPr lang="it-IT" sz="1600" b="1" dirty="0"/>
              <a:t>rapporto tra il lavoro compiuto e il tempo impiegato a </a:t>
            </a:r>
            <a:br>
              <a:rPr lang="it-IT" sz="1600" b="1" dirty="0"/>
            </a:br>
            <a:r>
              <a:rPr lang="it-IT" sz="1600" b="1" dirty="0"/>
              <a:t>compierlo</a:t>
            </a:r>
            <a:r>
              <a:rPr lang="it-IT" sz="1600" dirty="0"/>
              <a:t>.</a:t>
            </a:r>
          </a:p>
          <a:p>
            <a:pPr lvl="0" indent="-342900"/>
            <a:r>
              <a:rPr lang="it-IT" sz="1600" b="1" dirty="0"/>
              <a:t>Potenza e lavoro </a:t>
            </a:r>
            <a:r>
              <a:rPr lang="it-IT" sz="1600" dirty="0"/>
              <a:t>sono </a:t>
            </a:r>
            <a:r>
              <a:rPr lang="it-IT" sz="1600" b="1" dirty="0"/>
              <a:t>direttamente proporzionali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Maggiore è la potenza, maggiore è il lavoro compiuto in un certo tempo.</a:t>
            </a:r>
          </a:p>
          <a:p>
            <a:pPr lvl="0" indent="-342900"/>
            <a:r>
              <a:rPr lang="it-IT" sz="1600" b="1" dirty="0"/>
              <a:t>Potenza e tempo </a:t>
            </a:r>
            <a:r>
              <a:rPr lang="it-IT" sz="1600" dirty="0"/>
              <a:t>sono </a:t>
            </a:r>
            <a:r>
              <a:rPr lang="it-IT" sz="1600" b="1" dirty="0"/>
              <a:t>inversamente proporzionali</a:t>
            </a:r>
            <a:r>
              <a:rPr lang="it-IT" sz="1600" dirty="0"/>
              <a:t>. Maggiore è la </a:t>
            </a:r>
            <a:br>
              <a:rPr lang="it-IT" sz="1600" dirty="0"/>
            </a:br>
            <a:r>
              <a:rPr lang="it-IT" sz="1600" dirty="0"/>
              <a:t>potenza, minore è il tempo impiegato per compiere il lavoro.</a:t>
            </a:r>
            <a:br>
              <a:rPr lang="it-IT" sz="1600" dirty="0"/>
            </a:br>
            <a:r>
              <a:rPr lang="it-IT" sz="1600" dirty="0"/>
              <a:t>L’unità di misura della potenza è il </a:t>
            </a:r>
            <a:r>
              <a:rPr lang="it-IT" sz="1600" b="1" dirty="0"/>
              <a:t>watt</a:t>
            </a:r>
            <a:r>
              <a:rPr lang="it-IT" sz="1600" dirty="0"/>
              <a:t> (</a:t>
            </a:r>
            <a:r>
              <a:rPr lang="it-IT" sz="1600" b="1" dirty="0"/>
              <a:t>W</a:t>
            </a:r>
            <a:r>
              <a:rPr lang="it-IT" sz="1600" dirty="0"/>
              <a:t>), dal nome dell’ingegnere </a:t>
            </a:r>
            <a:br>
              <a:rPr lang="it-IT" sz="1600" dirty="0"/>
            </a:br>
            <a:r>
              <a:rPr lang="it-IT" sz="1600" dirty="0"/>
              <a:t>scozzese James Watt che inventò la macchina a vapore. </a:t>
            </a:r>
            <a:br>
              <a:rPr lang="it-IT" sz="1600" dirty="0"/>
            </a:br>
            <a:r>
              <a:rPr lang="it-IT" sz="1600" dirty="0"/>
              <a:t>Il </a:t>
            </a:r>
            <a:r>
              <a:rPr lang="it-IT" sz="1600" b="1" dirty="0"/>
              <a:t>watt</a:t>
            </a:r>
            <a:r>
              <a:rPr lang="it-IT" sz="1600" dirty="0"/>
              <a:t> è la </a:t>
            </a:r>
            <a:r>
              <a:rPr lang="it-IT" sz="1600" b="1" dirty="0"/>
              <a:t>potenza che il lavoro di 1 joule compie in 1 secondo</a:t>
            </a:r>
            <a:r>
              <a:rPr lang="it-IT" sz="1600" dirty="0"/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logo LATTES OK nero.jpg">
            <a:extLst>
              <a:ext uri="{FF2B5EF4-FFF2-40B4-BE49-F238E27FC236}">
                <a16:creationId xmlns:a16="http://schemas.microsoft.com/office/drawing/2014/main" id="{D9B13C4E-3D21-3D44-BD73-E5DC370CC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19FEF51-0A1A-2343-99EB-8751584A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071684"/>
            <a:ext cx="1282700" cy="431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7E4A252-FA64-5240-9CDD-27CF91575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1928808"/>
            <a:ext cx="1943851" cy="29134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9ECB3A3-5D52-0347-81CA-9EC3BC3013FD}"/>
              </a:ext>
            </a:extLst>
          </p:cNvPr>
          <p:cNvSpPr/>
          <p:nvPr/>
        </p:nvSpPr>
        <p:spPr>
          <a:xfrm rot="21389228">
            <a:off x="5006645" y="4653316"/>
            <a:ext cx="363214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La macchina a vapore inventata da James Watt.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L’energia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14"/>
            <a:ext cx="8715436" cy="4143386"/>
          </a:xfrm>
        </p:spPr>
        <p:txBody>
          <a:bodyPr>
            <a:noAutofit/>
          </a:bodyPr>
          <a:lstStyle/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25161" y="1007999"/>
            <a:ext cx="5231607" cy="3588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600" dirty="0"/>
              <a:t>L’energia può presentarsi in tante </a:t>
            </a:r>
            <a:r>
              <a:rPr lang="it-IT" sz="1600" b="1" dirty="0"/>
              <a:t>forme diverse</a:t>
            </a:r>
            <a:r>
              <a:rPr lang="it-IT" sz="1600" dirty="0"/>
              <a:t>: meccanica, gravitazionale, termica, elettrica, chimica, nucleare, luminosa. </a:t>
            </a:r>
          </a:p>
          <a:p>
            <a:pPr lvl="0" indent="-342900">
              <a:spcBef>
                <a:spcPct val="20000"/>
              </a:spcBef>
            </a:pPr>
            <a:r>
              <a:rPr lang="it-IT" sz="1600" dirty="0"/>
              <a:t>L’energia si può </a:t>
            </a:r>
            <a:r>
              <a:rPr lang="it-IT" sz="1600" b="1" dirty="0"/>
              <a:t>trasformare da una forma a un’altra</a:t>
            </a:r>
            <a:r>
              <a:rPr lang="it-IT" sz="1600" dirty="0"/>
              <a:t>. Se dai un calcio al pallone, per esempio, trasformi l’energia muscolare (delle tue gambe) in energia cinetica (il movimento del pallone). I pannelli fotovoltaici, invece, trasformano l’energia luminosa del Sole in energia elettrica.</a:t>
            </a:r>
          </a:p>
          <a:p>
            <a:pPr lvl="0" indent="-342900">
              <a:spcBef>
                <a:spcPct val="20000"/>
              </a:spcBef>
            </a:pPr>
            <a:r>
              <a:rPr lang="it-IT" sz="1600" dirty="0"/>
              <a:t>L’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</a:rPr>
              <a:t>energia</a:t>
            </a:r>
            <a:r>
              <a:rPr lang="it-IT" sz="1600" dirty="0"/>
              <a:t> </a:t>
            </a:r>
            <a:r>
              <a:rPr lang="it-IT" sz="1600" b="1" dirty="0"/>
              <a:t>è la capacità che ha un corpo di compiere un lavoro</a:t>
            </a:r>
            <a:r>
              <a:rPr lang="it-IT" sz="1600" dirty="0"/>
              <a:t>. </a:t>
            </a:r>
          </a:p>
          <a:p>
            <a:pPr lvl="0" indent="-342900">
              <a:spcBef>
                <a:spcPct val="20000"/>
              </a:spcBef>
            </a:pPr>
            <a:r>
              <a:rPr lang="it-IT" sz="1600" dirty="0"/>
              <a:t>L’unità di misura dell’energia è la stessa del lavoro, il </a:t>
            </a:r>
            <a:r>
              <a:rPr lang="it-IT" sz="1600" b="1" dirty="0"/>
              <a:t>joule</a:t>
            </a:r>
            <a:r>
              <a:rPr lang="it-IT" sz="1600" dirty="0"/>
              <a:t> (</a:t>
            </a:r>
            <a:r>
              <a:rPr lang="it-IT" sz="1600" b="1" dirty="0"/>
              <a:t>J</a:t>
            </a:r>
            <a:r>
              <a:rPr lang="it-IT" sz="1600" dirty="0"/>
              <a:t>). </a:t>
            </a:r>
          </a:p>
          <a:p>
            <a:pPr lvl="0" indent="-342900">
              <a:spcBef>
                <a:spcPct val="20000"/>
              </a:spcBef>
            </a:pPr>
            <a:r>
              <a:rPr lang="it-IT" sz="1600" dirty="0"/>
              <a:t>Nel caso dell’</a:t>
            </a:r>
            <a:r>
              <a:rPr lang="it-IT" sz="1600" b="1" dirty="0"/>
              <a:t>energia termica</a:t>
            </a:r>
            <a:r>
              <a:rPr lang="it-IT" sz="1600" dirty="0"/>
              <a:t>,</a:t>
            </a:r>
            <a:r>
              <a:rPr lang="it-IT" sz="1600" b="1" dirty="0"/>
              <a:t> </a:t>
            </a:r>
            <a:r>
              <a:rPr lang="it-IT" sz="1600" dirty="0"/>
              <a:t>invece, si usa la </a:t>
            </a:r>
            <a:r>
              <a:rPr lang="it-IT" sz="1600" b="1" dirty="0"/>
              <a:t>caloria</a:t>
            </a:r>
            <a:r>
              <a:rPr lang="it-IT" sz="1600" dirty="0"/>
              <a:t> (</a:t>
            </a:r>
            <a:r>
              <a:rPr lang="it-IT" sz="1600" b="1" dirty="0" err="1"/>
              <a:t>cal</a:t>
            </a:r>
            <a:r>
              <a:rPr lang="it-IT" sz="1600" dirty="0"/>
              <a:t>) o il suo multiplo, la </a:t>
            </a:r>
            <a:r>
              <a:rPr lang="it-IT" sz="1600" b="1" dirty="0"/>
              <a:t>chilocaloria</a:t>
            </a:r>
            <a:r>
              <a:rPr lang="it-IT" sz="1600" dirty="0"/>
              <a:t> (</a:t>
            </a:r>
            <a:r>
              <a:rPr lang="it-IT" sz="1600" b="1" dirty="0"/>
              <a:t>kcal</a:t>
            </a:r>
            <a:r>
              <a:rPr lang="it-IT" sz="1600" dirty="0"/>
              <a:t>).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logo LATTES OK nero.jpg">
            <a:extLst>
              <a:ext uri="{FF2B5EF4-FFF2-40B4-BE49-F238E27FC236}">
                <a16:creationId xmlns:a16="http://schemas.microsoft.com/office/drawing/2014/main" id="{7461713B-EF51-FA48-A4A0-BE36F8AE8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9D4D278-D31E-3C45-A23C-C875B82BF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759">
            <a:off x="5837703" y="481947"/>
            <a:ext cx="2316005" cy="16075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16038F9-527A-4B45-801D-9C0CC240C2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961">
            <a:off x="5827614" y="3254679"/>
            <a:ext cx="2696426" cy="1624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ACACCAB-A795-8442-92C4-0332A4B82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33" y="1762086"/>
            <a:ext cx="1562029" cy="20802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CDBAB6A-9F53-8545-B555-4672CC409C38}"/>
              </a:ext>
            </a:extLst>
          </p:cNvPr>
          <p:cNvSpPr/>
          <p:nvPr/>
        </p:nvSpPr>
        <p:spPr>
          <a:xfrm rot="21389228">
            <a:off x="7156351" y="504990"/>
            <a:ext cx="153542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Energia meccanica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C5BE88E-E0E9-3F48-B027-CE7F70A4534A}"/>
              </a:ext>
            </a:extLst>
          </p:cNvPr>
          <p:cNvSpPr/>
          <p:nvPr/>
        </p:nvSpPr>
        <p:spPr>
          <a:xfrm>
            <a:off x="6131809" y="2589795"/>
            <a:ext cx="1374672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Energia elettrica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20FBB58-0DC0-7D40-9C73-C34E38D2FC23}"/>
              </a:ext>
            </a:extLst>
          </p:cNvPr>
          <p:cNvSpPr/>
          <p:nvPr/>
        </p:nvSpPr>
        <p:spPr>
          <a:xfrm rot="203476">
            <a:off x="4578801" y="4527617"/>
            <a:ext cx="1623008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Pannelli fotovoltaici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142858"/>
            <a:ext cx="8786874" cy="85725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Energia potenziale ed energia cinetica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14"/>
            <a:ext cx="8715436" cy="4143386"/>
          </a:xfrm>
        </p:spPr>
        <p:txBody>
          <a:bodyPr>
            <a:noAutofit/>
          </a:bodyPr>
          <a:lstStyle/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71472" y="981062"/>
            <a:ext cx="6715172" cy="3857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Se tieni un pallone tra le mani e lo lasci, cade per terra. La forza di gravità lo attira verso il basso. Il pallone, cadendo, si sposta e compie un lavoro, quindi rilascia dell’energia, che si chiama </a:t>
            </a:r>
            <a:r>
              <a:rPr lang="it-IT" sz="1400" b="1" dirty="0"/>
              <a:t>energia potenziale </a:t>
            </a:r>
            <a:r>
              <a:rPr lang="it-IT" sz="1400" dirty="0"/>
              <a:t>(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p</a:t>
            </a:r>
            <a:r>
              <a:rPr lang="it-IT" sz="1400" dirty="0"/>
              <a:t>).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L’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energia potenziale </a:t>
            </a:r>
            <a:r>
              <a:rPr lang="it-IT" sz="1400" b="1" dirty="0"/>
              <a:t>è la capacità che ha un corpo di compiere un lavoro grazie alla sua posizione</a:t>
            </a:r>
            <a:r>
              <a:rPr lang="it-IT" sz="1400" dirty="0"/>
              <a:t>. Sulla Terra l’energia potenziale dipende dalla forza di gravità e si chiama</a:t>
            </a:r>
            <a:r>
              <a:rPr lang="it-IT" sz="1400" b="1" dirty="0"/>
              <a:t> energia potenziale gravitazionale</a:t>
            </a:r>
            <a:r>
              <a:rPr lang="it-IT" sz="1400" dirty="0"/>
              <a:t>.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La formula che permette di calcolare l’energia potenziale gravitazionale è </a:t>
            </a:r>
            <a:endParaRPr lang="it-IT" sz="1400" dirty="0">
              <a:solidFill>
                <a:srgbClr val="FF0000"/>
              </a:solidFill>
            </a:endParaRPr>
          </a:p>
          <a:p>
            <a:pPr lvl="0" indent="-342900">
              <a:spcBef>
                <a:spcPct val="20000"/>
              </a:spcBef>
            </a:pPr>
            <a:endParaRPr lang="it-IT" sz="1400" dirty="0"/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dove </a:t>
            </a:r>
            <a:r>
              <a:rPr lang="it-IT" sz="1400" b="1" dirty="0"/>
              <a:t>m</a:t>
            </a:r>
            <a:r>
              <a:rPr lang="it-IT" sz="1400" dirty="0"/>
              <a:t> è la massa del corpo, </a:t>
            </a:r>
            <a:r>
              <a:rPr lang="it-IT" sz="1400" b="1" dirty="0"/>
              <a:t>g</a:t>
            </a:r>
            <a:r>
              <a:rPr lang="it-IT" sz="1400" dirty="0"/>
              <a:t> è l’accelerazione di gravità e </a:t>
            </a:r>
            <a:r>
              <a:rPr lang="it-IT" sz="1400" b="1" dirty="0"/>
              <a:t>h</a:t>
            </a:r>
            <a:r>
              <a:rPr lang="it-IT" sz="1400" dirty="0"/>
              <a:t> è l’altezza.</a:t>
            </a:r>
          </a:p>
          <a:p>
            <a:pPr lvl="0" indent="-342900">
              <a:spcBef>
                <a:spcPct val="20000"/>
              </a:spcBef>
            </a:pPr>
            <a:endParaRPr lang="it-IT" sz="1400" dirty="0"/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Quando il pallone inizia a cadere, la sua velocità aumenta e l’energia potenziale si trasforma in </a:t>
            </a:r>
            <a:r>
              <a:rPr lang="it-IT" sz="1400" b="1" dirty="0"/>
              <a:t>energia cinetica </a:t>
            </a:r>
            <a:r>
              <a:rPr lang="it-IT" sz="1400" dirty="0"/>
              <a:t>(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</a:t>
            </a:r>
            <a:r>
              <a:rPr lang="it-IT" sz="1400" dirty="0"/>
              <a:t>).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L’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energia cinetica </a:t>
            </a:r>
            <a:r>
              <a:rPr lang="it-IT" sz="1400" dirty="0"/>
              <a:t>è </a:t>
            </a:r>
            <a:r>
              <a:rPr lang="it-IT" sz="1400" b="1" dirty="0"/>
              <a:t>l’energia che un corpo possiede per effetto del suo movimento</a:t>
            </a:r>
            <a:r>
              <a:rPr lang="it-IT" sz="1400" dirty="0"/>
              <a:t>. L’energia cinetica </a:t>
            </a:r>
            <a:r>
              <a:rPr lang="it-IT" sz="1400" b="1" dirty="0"/>
              <a:t>dipende dalla massa </a:t>
            </a:r>
            <a:r>
              <a:rPr lang="it-IT" sz="1400" dirty="0"/>
              <a:t>(</a:t>
            </a:r>
            <a:r>
              <a:rPr lang="it-IT" sz="1400" b="1" dirty="0"/>
              <a:t>m</a:t>
            </a:r>
            <a:r>
              <a:rPr lang="it-IT" sz="1400" dirty="0"/>
              <a:t>)</a:t>
            </a:r>
            <a:r>
              <a:rPr lang="it-IT" sz="1400" b="1" dirty="0"/>
              <a:t> del corpo e dalla sua velocità </a:t>
            </a:r>
            <a:r>
              <a:rPr lang="it-IT" sz="1400" dirty="0"/>
              <a:t>(</a:t>
            </a:r>
            <a:r>
              <a:rPr lang="it-IT" sz="1400" b="1" dirty="0"/>
              <a:t>v</a:t>
            </a:r>
            <a:r>
              <a:rPr lang="it-IT" sz="1400" dirty="0"/>
              <a:t>) e si esprime con la relazione: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5" descr="logo LATTES OK nero.jpg">
            <a:extLst>
              <a:ext uri="{FF2B5EF4-FFF2-40B4-BE49-F238E27FC236}">
                <a16:creationId xmlns:a16="http://schemas.microsoft.com/office/drawing/2014/main" id="{14700644-8757-6947-8B1C-41B6A3FEC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480024C-919D-6341-82DB-41198AD42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97" y="937572"/>
            <a:ext cx="1474869" cy="19723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ADF4EBA-44CD-B54D-BAEA-752B10F23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87" y="2888188"/>
            <a:ext cx="1502359" cy="212598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046E8A6-8DB5-FF42-A5F3-9CAAFFF3C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58" y="2630488"/>
            <a:ext cx="1409700" cy="2794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2B4EDD4-A56D-C044-9B17-FC138F141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12" y="4394214"/>
            <a:ext cx="16383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18"/>
            <a:ext cx="8786874" cy="85725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L’energia meccanica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14"/>
            <a:ext cx="8715436" cy="4143386"/>
          </a:xfrm>
        </p:spPr>
        <p:txBody>
          <a:bodyPr>
            <a:noAutofit/>
          </a:bodyPr>
          <a:lstStyle/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00034" y="843558"/>
            <a:ext cx="6664254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L’energia potenziale e l’energia cinetica di un corpo possono trasformarsi l’una nell’altra: la loro somma si chiama </a:t>
            </a:r>
            <a:r>
              <a:rPr lang="it-IT" sz="1400" b="1" dirty="0">
                <a:solidFill>
                  <a:schemeClr val="bg2">
                    <a:lumMod val="50000"/>
                  </a:schemeClr>
                </a:solidFill>
              </a:rPr>
              <a:t>energia meccanica </a:t>
            </a:r>
            <a:r>
              <a:rPr lang="it-IT" sz="1400" dirty="0"/>
              <a:t>(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m</a:t>
            </a:r>
            <a:r>
              <a:rPr lang="it-IT" sz="1400" dirty="0"/>
              <a:t>):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m</a:t>
            </a:r>
            <a:r>
              <a:rPr lang="it-IT" sz="1400" b="1" baseline="-25000" dirty="0"/>
              <a:t> </a:t>
            </a:r>
            <a:r>
              <a:rPr lang="it-IT" sz="1400" b="1" dirty="0"/>
              <a:t>=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p</a:t>
            </a:r>
            <a:r>
              <a:rPr lang="it-IT" sz="1400" b="1" baseline="-25000" dirty="0"/>
              <a:t> </a:t>
            </a:r>
            <a:r>
              <a:rPr lang="it-IT" sz="1400" b="1" dirty="0"/>
              <a:t>+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</a:t>
            </a:r>
            <a:endParaRPr lang="it-IT" sz="1400" b="1" baseline="-25000" dirty="0"/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L’energia meccanica, in assenza di attriti, rimane costante, cioè si conserva. Questo principio prende il nome di </a:t>
            </a:r>
            <a:r>
              <a:rPr lang="it-IT" sz="1400" b="1" dirty="0"/>
              <a:t>principio di conservazione dell’energia meccanica</a:t>
            </a:r>
            <a:r>
              <a:rPr lang="it-IT" sz="1400" dirty="0"/>
              <a:t>.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Supponiamo che l’altezza a cui tieni sollevato un pallone sia 1 m e che la sua energia meccanica totale sia 30 J. Quando tieni in mano il pallone la sua energia potenziale è massima, mentre la sua energia cinetica è nulla: la sua energia meccanica è uguale alla sua energia potenziale: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m</a:t>
            </a:r>
            <a:r>
              <a:rPr lang="it-IT" sz="1400" b="1" dirty="0"/>
              <a:t> =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p</a:t>
            </a:r>
            <a:r>
              <a:rPr lang="it-IT" sz="1400" b="1" dirty="0"/>
              <a:t> +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</a:t>
            </a:r>
            <a:r>
              <a:rPr lang="it-IT" sz="1400" b="1" dirty="0"/>
              <a:t> =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p</a:t>
            </a:r>
            <a:r>
              <a:rPr lang="it-IT" sz="1400" b="1" dirty="0"/>
              <a:t> + 0 =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p</a:t>
            </a:r>
            <a:r>
              <a:rPr lang="it-IT" sz="1400" b="1" dirty="0"/>
              <a:t> = 30 J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Nel momento in cui lasci cadere il pallone l’energia potenziale diminuisce e aumenta </a:t>
            </a:r>
            <a:r>
              <a:rPr lang="it-IT" sz="1400"/>
              <a:t>l’energia cinetica. </a:t>
            </a:r>
            <a:r>
              <a:rPr lang="it-IT" sz="1400" dirty="0"/>
              <a:t>Quando il pallone si trova a metà strada, metà dell’energia potenziale si è trasformata in energia cinetica: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m</a:t>
            </a:r>
            <a:r>
              <a:rPr lang="it-IT" sz="1400" b="1" dirty="0"/>
              <a:t> =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p</a:t>
            </a:r>
            <a:r>
              <a:rPr lang="it-IT" sz="1400" b="1" dirty="0"/>
              <a:t> +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</a:t>
            </a:r>
            <a:r>
              <a:rPr lang="it-IT" sz="1400" b="1" dirty="0"/>
              <a:t> = 15 + </a:t>
            </a:r>
            <a:r>
              <a:rPr lang="it-IT" sz="1400" b="1" dirty="0" err="1"/>
              <a:t>15</a:t>
            </a:r>
            <a:r>
              <a:rPr lang="it-IT" sz="1400" b="1" dirty="0"/>
              <a:t> = 30 J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Quando il pallone tocca terra l’altezza è uguale a zero, l’energia potenziale è nulla perché si è trasformata in energia cinetica: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m</a:t>
            </a:r>
            <a:r>
              <a:rPr lang="it-IT" sz="1400" b="1" dirty="0"/>
              <a:t> =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p</a:t>
            </a:r>
            <a:r>
              <a:rPr lang="it-IT" sz="1400" b="1" dirty="0"/>
              <a:t> +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</a:t>
            </a:r>
            <a:r>
              <a:rPr lang="it-IT" sz="1400" b="1" dirty="0"/>
              <a:t> = 0 +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</a:t>
            </a:r>
            <a:r>
              <a:rPr lang="it-IT" sz="1400" b="1" dirty="0"/>
              <a:t> = </a:t>
            </a:r>
            <a:r>
              <a:rPr lang="it-IT" sz="1400" b="1" dirty="0" err="1"/>
              <a:t>E</a:t>
            </a:r>
            <a:r>
              <a:rPr lang="it-IT" sz="1400" b="1" baseline="-25000" dirty="0" err="1"/>
              <a:t>c</a:t>
            </a:r>
            <a:r>
              <a:rPr lang="it-IT" sz="1400" b="1" dirty="0"/>
              <a:t> = 30 J 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In ogni momento del moto la somma delle due energie, cioè l’energia meccanica, non cambia.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logo LATTES OK nero.jpg">
            <a:extLst>
              <a:ext uri="{FF2B5EF4-FFF2-40B4-BE49-F238E27FC236}">
                <a16:creationId xmlns:a16="http://schemas.microsoft.com/office/drawing/2014/main" id="{78FF28F7-1D02-554A-9104-A882ED566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D41D99-F0B8-4344-9126-918900323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86" y="788664"/>
            <a:ext cx="1406378" cy="17830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59A6535-4F2D-CE47-9C9C-273EB7DC9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82" y="2808581"/>
            <a:ext cx="1406378" cy="1766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-18"/>
            <a:ext cx="8786874" cy="857250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chemeClr val="bg2">
                    <a:lumMod val="50000"/>
                  </a:schemeClr>
                </a:solidFill>
              </a:rPr>
              <a:t>La conservazione dell’energia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14"/>
            <a:ext cx="8715436" cy="4143386"/>
          </a:xfrm>
        </p:spPr>
        <p:txBody>
          <a:bodyPr>
            <a:noAutofit/>
          </a:bodyPr>
          <a:lstStyle/>
          <a:p>
            <a:pPr marL="0"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4332" y="857238"/>
            <a:ext cx="8206140" cy="4071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it-IT" sz="1400" dirty="0"/>
              <a:t>Durante un qualsiasi processo in cui ci sia trasferimento di energia, la somma di tutte le energie che intervengono è costante, cioè </a:t>
            </a:r>
            <a:r>
              <a:rPr lang="it-IT" sz="1400" b="1" dirty="0"/>
              <a:t>la quantità totale di energia presente all’inizio del processo deve essere uguale alla quantità totale di energia presente alla fine.</a:t>
            </a: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Torniamo all’esempio del pallone. </a:t>
            </a:r>
            <a:r>
              <a:rPr lang="it-IT" sz="1400" b="1" dirty="0"/>
              <a:t>Energia potenziale </a:t>
            </a:r>
            <a:r>
              <a:rPr lang="it-IT" sz="1400" dirty="0"/>
              <a:t>ed </a:t>
            </a:r>
            <a:r>
              <a:rPr lang="it-IT" sz="1400" b="1" dirty="0"/>
              <a:t>energia cinetica </a:t>
            </a:r>
            <a:r>
              <a:rPr lang="it-IT" sz="1400" dirty="0"/>
              <a:t>non sono le uniche forme di energia che intervengono nel suo moto. Quando tocca terra, una parte dell’</a:t>
            </a:r>
            <a:r>
              <a:rPr lang="it-IT" sz="1400" b="1" dirty="0"/>
              <a:t>energia cinetica </a:t>
            </a:r>
            <a:r>
              <a:rPr lang="it-IT" sz="1400" dirty="0"/>
              <a:t>si trasforma in </a:t>
            </a:r>
            <a:r>
              <a:rPr lang="it-IT" sz="1400" b="1" dirty="0"/>
              <a:t>energia potenziale elastica</a:t>
            </a:r>
            <a:r>
              <a:rPr lang="it-IT" sz="1400" dirty="0"/>
              <a:t>, e il pallone rimbalza. Una piccola quantità di energia, invece, si trasforma in </a:t>
            </a:r>
            <a:r>
              <a:rPr lang="it-IT" sz="1400" b="1" dirty="0"/>
              <a:t>energia termica (calore) </a:t>
            </a:r>
            <a:r>
              <a:rPr lang="it-IT" sz="1400" dirty="0"/>
              <a:t>per effetto dell’attrito con l’aria e con il suolo. L’energia potenziale elastica non è perciò uguale all’energia cinetica; il pallone non rimbalza fino alla stessa altezza da cui è caduto, ma arriva un po’ più in basso. Quando raggiunge il punto più alto della nuova traiettoria il pallone possiede di nuovo solo </a:t>
            </a:r>
            <a:r>
              <a:rPr lang="it-IT" sz="1400" b="1" dirty="0"/>
              <a:t>energia potenziale</a:t>
            </a:r>
            <a:r>
              <a:rPr lang="it-IT" sz="1400" dirty="0"/>
              <a:t>, che poi si trasforma di nuovo in </a:t>
            </a:r>
            <a:r>
              <a:rPr lang="it-IT" sz="1400" b="1" dirty="0"/>
              <a:t>energia cinetica</a:t>
            </a:r>
            <a:r>
              <a:rPr lang="it-IT" sz="1400" dirty="0"/>
              <a:t>. </a:t>
            </a:r>
          </a:p>
          <a:p>
            <a:pPr lvl="0" indent="-342900">
              <a:spcBef>
                <a:spcPct val="20000"/>
              </a:spcBef>
            </a:pPr>
            <a:endParaRPr lang="it-IT" sz="1400" dirty="0">
              <a:solidFill>
                <a:srgbClr val="FF0000"/>
              </a:solidFill>
            </a:endParaRPr>
          </a:p>
          <a:p>
            <a:pPr lvl="0" indent="-342900">
              <a:spcBef>
                <a:spcPct val="20000"/>
              </a:spcBef>
            </a:pPr>
            <a:r>
              <a:rPr lang="it-IT" sz="1400" dirty="0"/>
              <a:t>Se si sommano tutte le forme di energia, in ogni </a:t>
            </a:r>
            <a:br>
              <a:rPr lang="it-IT" sz="1400" dirty="0"/>
            </a:br>
            <a:r>
              <a:rPr lang="it-IT" sz="1400" dirty="0"/>
              <a:t>istante la quantità totale è sempre la stessa. </a:t>
            </a:r>
          </a:p>
          <a:p>
            <a:pPr lvl="0" indent="-342900">
              <a:spcBef>
                <a:spcPct val="20000"/>
              </a:spcBef>
            </a:pPr>
            <a:r>
              <a:rPr lang="it-IT" sz="1400" b="1" dirty="0"/>
              <a:t>L’energia</a:t>
            </a:r>
            <a:r>
              <a:rPr lang="it-IT" sz="1400" dirty="0"/>
              <a:t> </a:t>
            </a:r>
            <a:r>
              <a:rPr lang="it-IT" sz="1400" b="1" dirty="0"/>
              <a:t>si trasforma</a:t>
            </a:r>
            <a:r>
              <a:rPr lang="it-IT" sz="1400" dirty="0"/>
              <a:t>,</a:t>
            </a:r>
            <a:r>
              <a:rPr lang="it-IT" sz="1400" b="1" dirty="0"/>
              <a:t> si ridistribuisce a corpi </a:t>
            </a:r>
            <a:br>
              <a:rPr lang="it-IT" sz="1400" b="1" dirty="0"/>
            </a:br>
            <a:r>
              <a:rPr lang="it-IT" sz="1400" b="1" dirty="0"/>
              <a:t>diversi ma non scompare</a:t>
            </a:r>
            <a:r>
              <a:rPr lang="it-IT" sz="1400" dirty="0"/>
              <a:t>; </a:t>
            </a:r>
            <a:r>
              <a:rPr lang="it-IT" sz="1400" b="1" dirty="0"/>
              <a:t>l’energia si conserva</a:t>
            </a:r>
            <a:r>
              <a:rPr lang="it-IT" sz="1400" dirty="0"/>
              <a:t>. </a:t>
            </a: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logo LATTES OK nero.jpg">
            <a:extLst>
              <a:ext uri="{FF2B5EF4-FFF2-40B4-BE49-F238E27FC236}">
                <a16:creationId xmlns:a16="http://schemas.microsoft.com/office/drawing/2014/main" id="{50FE12BF-16FA-0745-893B-0599CCDA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" y="4578367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C0E3AE8-1C99-FA47-8858-74E26CDEA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62" y="3072384"/>
            <a:ext cx="4120767" cy="17365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1635</Words>
  <Application>Microsoft Macintosh PowerPoint</Application>
  <PresentationFormat>Presentazione su schermo (16:9)</PresentationFormat>
  <Paragraphs>122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Il lavoro e l’energia</vt:lpstr>
      <vt:lpstr>Che cos’è il lavoro</vt:lpstr>
      <vt:lpstr>Che cos’è il lavoro</vt:lpstr>
      <vt:lpstr>Come si misura il lavoro</vt:lpstr>
      <vt:lpstr>La potenza</vt:lpstr>
      <vt:lpstr>L’energia</vt:lpstr>
      <vt:lpstr>Energia potenziale ed energia cinetica</vt:lpstr>
      <vt:lpstr>L’energia meccanica</vt:lpstr>
      <vt:lpstr>La conservazione dell’energia</vt:lpstr>
      <vt:lpstr>Energia termica e lavoro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Carmela Giglio</dc:creator>
  <cp:lastModifiedBy>Microsoft Office User</cp:lastModifiedBy>
  <cp:revision>292</cp:revision>
  <dcterms:created xsi:type="dcterms:W3CDTF">2020-03-17T13:59:37Z</dcterms:created>
  <dcterms:modified xsi:type="dcterms:W3CDTF">2020-04-23T12:26:50Z</dcterms:modified>
</cp:coreProperties>
</file>