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3CD"/>
    <a:srgbClr val="9C2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 autoAdjust="0"/>
    <p:restoredTop sz="94674"/>
  </p:normalViewPr>
  <p:slideViewPr>
    <p:cSldViewPr>
      <p:cViewPr varScale="1">
        <p:scale>
          <a:sx n="157" d="100"/>
          <a:sy n="157" d="100"/>
        </p:scale>
        <p:origin x="176" y="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C7057-E363-4FFB-ABE6-9C625A990343}" type="datetimeFigureOut">
              <a:rPr lang="it-IT" smtClean="0"/>
              <a:pPr/>
              <a:t>24/04/20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86ADB-6A2C-4442-B09B-CB4FBBF1FB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07C7-C2A9-41CE-ABAC-C0D9B1985F83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6E8-08CE-41E7-888D-1D6CF8FC65BE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33357-A042-4465-9EBF-B82B4040635D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D0E8-2C04-4508-B437-DB28F2A1C92B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CFE4-F8B3-465F-8D19-F1B5CCFCDECA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943B-E59B-4CCD-92AE-BB7C1A0B3D10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6D09-6E43-492A-92E1-A2CF370A367A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6708-BB09-4726-973A-B8A918116850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4D3-3DBA-4049-8416-8B68F1D414DE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09329-1A37-4BEC-B8C6-C8ABD302D3BC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9430-88DE-43FA-9ED9-C077D4110774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DF5E-55A2-4BC3-B40D-F2A103E3A2E2}" type="datetime1">
              <a:rPr lang="en-US" smtClean="0"/>
              <a:pPr/>
              <a:t>4/24/20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Lattes &amp; C. Editori S.p.A. - 2020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C82E605-14D1-E441-AF80-1AED84E39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t="7125" r="13247"/>
          <a:stretch/>
        </p:blipFill>
        <p:spPr>
          <a:xfrm>
            <a:off x="0" y="0"/>
            <a:ext cx="9144000" cy="51654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09600" y="1123950"/>
            <a:ext cx="7772400" cy="1102519"/>
          </a:xfrm>
        </p:spPr>
        <p:txBody>
          <a:bodyPr/>
          <a:lstStyle/>
          <a:p>
            <a:r>
              <a:rPr lang="it-IT" sz="5400" b="1" dirty="0"/>
              <a:t>La favola </a:t>
            </a:r>
            <a:r>
              <a:rPr lang="it-IT" sz="2800" b="1" dirty="0"/>
              <a:t>vol. 1 </a:t>
            </a:r>
          </a:p>
        </p:txBody>
      </p:sp>
      <p:pic>
        <p:nvPicPr>
          <p:cNvPr id="9" name="Immagine 8" descr="logo LATTES OK nero.psd">
            <a:extLst>
              <a:ext uri="{FF2B5EF4-FFF2-40B4-BE49-F238E27FC236}">
                <a16:creationId xmlns:a16="http://schemas.microsoft.com/office/drawing/2014/main" id="{1FB7A0E8-5520-1847-8B17-8CE6A593E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5350"/>
            <a:ext cx="944704" cy="9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La favola popolare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33500"/>
            <a:ext cx="8001000" cy="1828799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Le favole sono racconti molto antichi, inizialmente tramandati a voce.</a:t>
            </a:r>
          </a:p>
          <a:p>
            <a:pPr marL="234900" indent="-234900"/>
            <a:r>
              <a:rPr lang="it-IT" sz="2000" dirty="0"/>
              <a:t>Nacquero in Medioriente e poi si diffusero in Grecia e a Roma.</a:t>
            </a:r>
          </a:p>
          <a:p>
            <a:pPr marL="234900" indent="-234900"/>
            <a:r>
              <a:rPr lang="it-IT" sz="2000" dirty="0"/>
              <a:t>Gli autori antichi più famosi sono Esopo (vissuto in Grecia nel VI sec. a.C.) e Fedro (Roma, I sec. d.C.).</a:t>
            </a:r>
          </a:p>
          <a:p>
            <a:pPr>
              <a:buNone/>
            </a:pPr>
            <a:r>
              <a:rPr lang="it-IT" sz="20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620258AA-092E-DF4B-9362-780BD3B25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EFC804B-2C8E-7F40-B2B7-E0E7C4E6ED03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B6D2AF7-5E82-E544-8880-6BF41BA8BB7C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F069C07-3FB5-6C4B-AA90-B288F259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3060957"/>
            <a:ext cx="8458200" cy="13774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Le caratteristiche delle favole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87078"/>
            <a:ext cx="7924800" cy="3394472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La favola è un racconto breve con pochi personaggi, spesso solo due.</a:t>
            </a:r>
          </a:p>
          <a:p>
            <a:pPr marL="234900" indent="-234900">
              <a:spcBef>
                <a:spcPts val="1080"/>
              </a:spcBef>
            </a:pPr>
            <a:r>
              <a:rPr lang="it-IT" sz="2000" dirty="0"/>
              <a:t>Segue questo schema:</a:t>
            </a:r>
          </a:p>
          <a:p>
            <a:pPr lvl="1"/>
            <a:r>
              <a:rPr lang="it-IT" sz="2000" dirty="0"/>
              <a:t>Situazione iniziale</a:t>
            </a:r>
          </a:p>
          <a:p>
            <a:pPr lvl="1"/>
            <a:r>
              <a:rPr lang="it-IT" sz="2000" dirty="0"/>
              <a:t>Svolgimento dell’azione</a:t>
            </a:r>
          </a:p>
          <a:p>
            <a:pPr lvl="1"/>
            <a:r>
              <a:rPr lang="it-IT" sz="2000" dirty="0"/>
              <a:t>Conclusione (cioè vittoria di uno dei due contendenti)</a:t>
            </a:r>
          </a:p>
          <a:p>
            <a:pPr lvl="1"/>
            <a:r>
              <a:rPr lang="it-IT" sz="2000" dirty="0"/>
              <a:t>Morale: l’insegnamento di vita da trarre dalla favola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DA2852B-57DD-2544-BBBC-D8F32FF0B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E969B45-C50C-634F-8CA5-D64148E1EA5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02F5291-E78F-9E48-A84F-01158042D8BA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55A96ED-D068-AA44-BD33-899AD12A6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1907442"/>
            <a:ext cx="4813300" cy="2705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I protagonisti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7078"/>
            <a:ext cx="7772400" cy="2251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I protagonisti sono animali che rappresentano difetti e virtù degli uomini, spesso secondo ruoli fissi: </a:t>
            </a:r>
            <a:br>
              <a:rPr lang="it-IT" sz="2000" dirty="0"/>
            </a:br>
            <a:r>
              <a:rPr lang="it-IT" sz="2000" dirty="0"/>
              <a:t>il leone, il lupo e il serpente </a:t>
            </a:r>
            <a:br>
              <a:rPr lang="it-IT" sz="2000" dirty="0"/>
            </a:br>
            <a:r>
              <a:rPr lang="it-IT" sz="2000" dirty="0"/>
              <a:t>rappresentano la forza e la prepotenza, </a:t>
            </a:r>
            <a:br>
              <a:rPr lang="it-IT" sz="2000" dirty="0"/>
            </a:br>
            <a:r>
              <a:rPr lang="it-IT" sz="2000" dirty="0"/>
              <a:t>pecora e agnello simboleggiano </a:t>
            </a:r>
            <a:br>
              <a:rPr lang="it-IT" sz="2000" dirty="0"/>
            </a:br>
            <a:r>
              <a:rPr lang="it-IT" sz="2000" dirty="0"/>
              <a:t>la debolezza, la volpe l’astuzia ecc. 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EC422BDE-6206-CF45-86F0-939A2EEDA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42F7A44-DB6C-4145-91F7-9FD01E271167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1DD2FA7-8B94-B04A-9580-0774247FF8AF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FFA898A-A48E-254D-9B2E-9373E5046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23747"/>
            <a:ext cx="3734288" cy="2710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Il tempo e lo spazio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848600" cy="3394472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Tempo e spazio sono indeterminati. </a:t>
            </a:r>
            <a:endParaRPr lang="it-IT" sz="2000" dirty="0">
              <a:solidFill>
                <a:srgbClr val="FF0000"/>
              </a:solidFill>
            </a:endParaRPr>
          </a:p>
          <a:p>
            <a:pPr marL="234900" indent="-234900"/>
            <a:r>
              <a:rPr lang="it-IT" sz="2000" dirty="0"/>
              <a:t>A volte si fa riferimento a un momento del giorno o a una stagione.</a:t>
            </a:r>
            <a:endParaRPr lang="it-IT" sz="2000" dirty="0">
              <a:solidFill>
                <a:srgbClr val="FF0000"/>
              </a:solidFill>
            </a:endParaRPr>
          </a:p>
          <a:p>
            <a:pPr marL="234900" indent="-234900"/>
            <a:r>
              <a:rPr lang="it-IT" sz="2000" dirty="0"/>
              <a:t>Anche il luogo è vago: un cortile, un prato, un bosco.</a:t>
            </a:r>
          </a:p>
          <a:p>
            <a:pPr marL="234900" indent="-234900"/>
            <a:r>
              <a:rPr lang="it-IT" sz="2000" dirty="0"/>
              <a:t>Ciò che conta infatti è l’insegnamento che si </a:t>
            </a:r>
            <a:br>
              <a:rPr lang="it-IT" sz="2000" dirty="0"/>
            </a:br>
            <a:r>
              <a:rPr lang="it-IT" sz="2000" dirty="0"/>
              <a:t>può trarre dall’azione.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>
                <a:solidFill>
                  <a:srgbClr val="FF0000"/>
                </a:solidFill>
              </a:rPr>
              <a:t>	</a:t>
            </a:r>
            <a:endParaRPr lang="it-IT" dirty="0"/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9219CE8B-CAFE-5A4C-AA05-260C17D42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57328D0-4906-394B-BE46-FDC8DEA5B692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41562D-B846-8D46-9DAF-1E4AEBF5B37F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Il linguaggio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00151"/>
            <a:ext cx="7772400" cy="1600199"/>
          </a:xfrm>
        </p:spPr>
        <p:txBody>
          <a:bodyPr>
            <a:normAutofit/>
          </a:bodyPr>
          <a:lstStyle/>
          <a:p>
            <a:pPr marL="234900" indent="-234900"/>
            <a:r>
              <a:rPr lang="it-IT" sz="2000" dirty="0"/>
              <a:t>Il linguaggio è semplice, caratterizzato da poche frasi con molti aggettivi.</a:t>
            </a:r>
          </a:p>
          <a:p>
            <a:pPr marL="234900" indent="-234900"/>
            <a:r>
              <a:rPr lang="it-IT" sz="2000" dirty="0"/>
              <a:t>Questo perché i destinatari della favola erano inizialmente persone semplici e bambini.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6BF543A1-F3DC-FD48-8127-625516ED2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F9E6FCF-A938-B540-8CA4-31CF86F43471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3716EBF-C347-C949-91C1-A72712E45DC4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28059C-AEFA-C447-B75E-05A1F5DAB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214560"/>
            <a:ext cx="3912332" cy="25683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A5427C4-765D-D448-A31E-0E148ED30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0257" y="2296746"/>
            <a:ext cx="5904016" cy="2612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Le favole moderne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772400" cy="2209799"/>
          </a:xfrm>
        </p:spPr>
        <p:txBody>
          <a:bodyPr>
            <a:noAutofit/>
          </a:bodyPr>
          <a:lstStyle/>
          <a:p>
            <a:pPr marL="234900" indent="-234900"/>
            <a:r>
              <a:rPr lang="it-IT" sz="2000" dirty="0"/>
              <a:t>Le favole esistono presso tutte le culture del mondo e spesso sono molto simili tra loro.</a:t>
            </a:r>
          </a:p>
          <a:p>
            <a:pPr marL="234900" indent="-234900"/>
            <a:r>
              <a:rPr lang="it-IT" sz="2000" dirty="0"/>
              <a:t>Nel corso del tempo molti autori hanno continuato a scrivere favole, adattandole alle circostanze in cui vivevano.</a:t>
            </a:r>
          </a:p>
          <a:p>
            <a:pPr marL="234900" indent="-234900"/>
            <a:r>
              <a:rPr lang="it-IT" sz="2000" dirty="0"/>
              <a:t>Spesso le favole moderne hanno un tono ottimistico e ironico: insegnano che gli uomini possono migliorare se stessi </a:t>
            </a:r>
            <a:br>
              <a:rPr lang="it-IT" sz="2000" dirty="0"/>
            </a:br>
            <a:r>
              <a:rPr lang="it-IT" sz="2000" dirty="0"/>
              <a:t>e il mondo.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E42BA71F-DFDD-BC45-8AC6-DD5197735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60D9D9F-975C-D943-896A-05CAB0469C68}"/>
              </a:ext>
            </a:extLst>
          </p:cNvPr>
          <p:cNvSpPr/>
          <p:nvPr/>
        </p:nvSpPr>
        <p:spPr>
          <a:xfrm>
            <a:off x="228600" y="209550"/>
            <a:ext cx="8050306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15EE529-282D-DA4B-97A1-DA57CEE21EEC}"/>
              </a:ext>
            </a:extLst>
          </p:cNvPr>
          <p:cNvSpPr/>
          <p:nvPr/>
        </p:nvSpPr>
        <p:spPr>
          <a:xfrm rot="5400000">
            <a:off x="-1828800" y="2266950"/>
            <a:ext cx="4267200" cy="1524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306</Words>
  <Application>Microsoft Macintosh PowerPoint</Application>
  <PresentationFormat>Presentazione su schermo (16:9)</PresentationFormat>
  <Paragraphs>29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La favola vol. 1 </vt:lpstr>
      <vt:lpstr>La favola popolare</vt:lpstr>
      <vt:lpstr>Le caratteristiche delle favole</vt:lpstr>
      <vt:lpstr>I protagonisti</vt:lpstr>
      <vt:lpstr>Il tempo e lo spazio</vt:lpstr>
      <vt:lpstr>Il linguaggio</vt:lpstr>
      <vt:lpstr>Le favole moderne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 – vol. </dc:title>
  <dc:creator>luca martini</dc:creator>
  <cp:lastModifiedBy>Microsoft Office User</cp:lastModifiedBy>
  <cp:revision>28</cp:revision>
  <dcterms:created xsi:type="dcterms:W3CDTF">2006-08-16T00:00:00Z</dcterms:created>
  <dcterms:modified xsi:type="dcterms:W3CDTF">2020-04-24T10:33:45Z</dcterms:modified>
</cp:coreProperties>
</file>