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6" r:id="rId3"/>
    <p:sldId id="259" r:id="rId4"/>
    <p:sldId id="260" r:id="rId5"/>
    <p:sldId id="262" r:id="rId6"/>
    <p:sldId id="261" r:id="rId7"/>
    <p:sldId id="264" r:id="rId8"/>
    <p:sldId id="265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42" autoAdjust="0"/>
    <p:restoredTop sz="94607"/>
  </p:normalViewPr>
  <p:slideViewPr>
    <p:cSldViewPr>
      <p:cViewPr varScale="1">
        <p:scale>
          <a:sx n="163" d="100"/>
          <a:sy n="163" d="100"/>
        </p:scale>
        <p:origin x="192" y="2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D1411-9398-4AC5-8DD9-F36A3B132A9E}" type="datetimeFigureOut">
              <a:rPr lang="it-IT" smtClean="0"/>
              <a:pPr/>
              <a:t>16/04/20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3315E-DCB7-41D6-B3DD-9422C140DF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925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16/04/20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16/04/20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16/04/20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16/04/20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0A7A10F-8935-864E-AAC0-5C31278D6A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" r="256"/>
          <a:stretch/>
        </p:blipFill>
        <p:spPr>
          <a:xfrm>
            <a:off x="1" y="-47134"/>
            <a:ext cx="9144000" cy="5205619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2195736" y="627534"/>
            <a:ext cx="6275040" cy="857250"/>
          </a:xfrm>
        </p:spPr>
        <p:txBody>
          <a:bodyPr>
            <a:noAutofit/>
          </a:bodyPr>
          <a:lstStyle/>
          <a:p>
            <a:pPr algn="l"/>
            <a:r>
              <a:rPr lang="it-IT" sz="5400" b="1" dirty="0">
                <a:latin typeface="+mn-lt"/>
              </a:rPr>
              <a:t>L’acqua e l’idrosfera</a:t>
            </a:r>
          </a:p>
        </p:txBody>
      </p:sp>
      <p:pic>
        <p:nvPicPr>
          <p:cNvPr id="10" name="Immagine 4" descr="logo LATTES OK nero.psd">
            <a:extLst>
              <a:ext uri="{FF2B5EF4-FFF2-40B4-BE49-F238E27FC236}">
                <a16:creationId xmlns:a16="http://schemas.microsoft.com/office/drawing/2014/main" id="{AF6C51B6-0010-CA4E-B483-001B24C25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093" y="267494"/>
            <a:ext cx="956635" cy="100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B0ACD7-4504-48B2-938A-39BF51454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FF6600"/>
                </a:solidFill>
                <a:latin typeface="+mn-lt"/>
              </a:rPr>
              <a:t>I movimenti del mare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0FB26A-9441-4BBC-9BDC-7C982F126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" y="1059582"/>
            <a:ext cx="8435280" cy="1443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b="1" dirty="0"/>
              <a:t>Sono di 3 tipi</a:t>
            </a:r>
            <a:r>
              <a:rPr lang="it-IT" sz="1800" dirty="0"/>
              <a:t>:</a:t>
            </a:r>
          </a:p>
          <a:p>
            <a:pPr marL="198000" indent="-198000"/>
            <a:r>
              <a:rPr lang="it-IT" sz="1800" dirty="0"/>
              <a:t>Le </a:t>
            </a:r>
            <a:r>
              <a:rPr lang="it-IT" sz="1800" b="1" dirty="0">
                <a:solidFill>
                  <a:srgbClr val="FF6600"/>
                </a:solidFill>
              </a:rPr>
              <a:t>onde</a:t>
            </a:r>
            <a:r>
              <a:rPr lang="it-IT" sz="1800" dirty="0">
                <a:solidFill>
                  <a:srgbClr val="FF6600"/>
                </a:solidFill>
              </a:rPr>
              <a:t> </a:t>
            </a:r>
            <a:r>
              <a:rPr lang="it-IT" sz="1800" dirty="0"/>
              <a:t>si formano per azione del vento che spinge l’acqua in superficie. Questo è evidente in prossimità della costa dove l’acqua più in profondità è frenata dalla terra mentre il vento spinge l’acqua della parte più alta, facendola rotolare al di sopra.</a:t>
            </a:r>
            <a:endParaRPr lang="it-IT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1800" dirty="0"/>
          </a:p>
        </p:txBody>
      </p:sp>
      <p:pic>
        <p:nvPicPr>
          <p:cNvPr id="4" name="Immagine 47" descr="logo LATTES OK ner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 descr="on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99742"/>
            <a:ext cx="5553456" cy="2176272"/>
          </a:xfrm>
          <a:prstGeom prst="rect">
            <a:avLst/>
          </a:prstGeom>
          <a:ln w="38100" cmpd="sng"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1141011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953C98-9557-4C93-A3C9-6FAFDDE03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7574"/>
            <a:ext cx="8291264" cy="2883767"/>
          </a:xfrm>
        </p:spPr>
        <p:txBody>
          <a:bodyPr>
            <a:normAutofit/>
          </a:bodyPr>
          <a:lstStyle/>
          <a:p>
            <a:pPr marL="198000" lvl="0" indent="-198000"/>
            <a:r>
              <a:rPr lang="it-IT" sz="1800" dirty="0">
                <a:solidFill>
                  <a:prstClr val="black"/>
                </a:solidFill>
              </a:rPr>
              <a:t>Le </a:t>
            </a:r>
            <a:r>
              <a:rPr lang="it-IT" sz="1800" b="1" dirty="0">
                <a:solidFill>
                  <a:srgbClr val="FF6600"/>
                </a:solidFill>
              </a:rPr>
              <a:t>correnti</a:t>
            </a:r>
            <a:r>
              <a:rPr lang="it-IT" sz="1800" dirty="0">
                <a:solidFill>
                  <a:srgbClr val="FF6600"/>
                </a:solidFill>
              </a:rPr>
              <a:t> </a:t>
            </a:r>
            <a:r>
              <a:rPr lang="it-IT" sz="1800" dirty="0">
                <a:solidFill>
                  <a:prstClr val="black"/>
                </a:solidFill>
              </a:rPr>
              <a:t>sono grandi masse d’acqua che si spostano per effetto di venti regolari. Le correnti hanno un grande effetto sul clima: ad esempio le correnti calde dell’Equatore che si spostano verso nord, cedono calore e migliorano il clima.</a:t>
            </a:r>
            <a:endParaRPr lang="it-IT" sz="1800" dirty="0"/>
          </a:p>
          <a:p>
            <a:pPr marL="198000" indent="-198000"/>
            <a:r>
              <a:rPr lang="it-IT" sz="1800" dirty="0"/>
              <a:t>Le</a:t>
            </a:r>
            <a:r>
              <a:rPr lang="it-IT" sz="1800" dirty="0">
                <a:solidFill>
                  <a:srgbClr val="00B050"/>
                </a:solidFill>
              </a:rPr>
              <a:t> </a:t>
            </a:r>
            <a:r>
              <a:rPr lang="it-IT" sz="1800" b="1" dirty="0">
                <a:solidFill>
                  <a:srgbClr val="FF6600"/>
                </a:solidFill>
              </a:rPr>
              <a:t>maree</a:t>
            </a:r>
            <a:r>
              <a:rPr lang="it-IT" sz="1800" dirty="0">
                <a:solidFill>
                  <a:srgbClr val="FF6600"/>
                </a:solidFill>
              </a:rPr>
              <a:t> </a:t>
            </a:r>
            <a:r>
              <a:rPr lang="it-IT" sz="1800" dirty="0"/>
              <a:t>sono movimenti </a:t>
            </a:r>
            <a:br>
              <a:rPr lang="it-IT" sz="1800" dirty="0"/>
            </a:br>
            <a:r>
              <a:rPr lang="it-IT" sz="1800" dirty="0"/>
              <a:t>periodici del mare che </a:t>
            </a:r>
            <a:br>
              <a:rPr lang="it-IT" sz="1800" dirty="0"/>
            </a:br>
            <a:r>
              <a:rPr lang="it-IT" sz="1800" dirty="0"/>
              <a:t>dipendono dall’attrazione </a:t>
            </a:r>
            <a:br>
              <a:rPr lang="it-IT" sz="1800" dirty="0"/>
            </a:br>
            <a:r>
              <a:rPr lang="it-IT" sz="1800" dirty="0"/>
              <a:t>che la Luna e il Sole esercitano </a:t>
            </a:r>
            <a:br>
              <a:rPr lang="it-IT" sz="1800" dirty="0"/>
            </a:br>
            <a:r>
              <a:rPr lang="it-IT" sz="1800" dirty="0"/>
              <a:t>sull’acqua.</a:t>
            </a:r>
          </a:p>
        </p:txBody>
      </p:sp>
      <p:pic>
        <p:nvPicPr>
          <p:cNvPr id="4" name="Immagine 47" descr="logo LATTES OK ner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00B0ACD7-4504-48B2-938A-39BF51454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FF6600"/>
                </a:solidFill>
                <a:latin typeface="+mn-lt"/>
              </a:rPr>
              <a:t>I movimenti del mare</a:t>
            </a:r>
          </a:p>
        </p:txBody>
      </p:sp>
      <p:pic>
        <p:nvPicPr>
          <p:cNvPr id="7" name="Immagine 6" descr="031_20 cor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" b="2732"/>
          <a:stretch/>
        </p:blipFill>
        <p:spPr>
          <a:xfrm>
            <a:off x="3851920" y="1995686"/>
            <a:ext cx="4813880" cy="2850446"/>
          </a:xfrm>
          <a:prstGeom prst="rect">
            <a:avLst/>
          </a:prstGeom>
          <a:ln w="38100" cmpd="sng">
            <a:solidFill>
              <a:srgbClr val="FF6600"/>
            </a:solidFill>
          </a:ln>
        </p:spPr>
      </p:pic>
      <p:sp>
        <p:nvSpPr>
          <p:cNvPr id="8" name="Rettangolo 7"/>
          <p:cNvSpPr/>
          <p:nvPr/>
        </p:nvSpPr>
        <p:spPr>
          <a:xfrm rot="21358390">
            <a:off x="1124976" y="3754056"/>
            <a:ext cx="292332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b="1" dirty="0"/>
              <a:t>La circolazione delle correnti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490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8A35EE-F8F3-4430-909F-7F3EFE71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FF6600"/>
                </a:solidFill>
                <a:latin typeface="+mn-lt"/>
              </a:rPr>
              <a:t>Le acque dolci: i ghiacciai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FFB2F7-B723-41AB-90D3-16E5FFF31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31590"/>
            <a:ext cx="3456384" cy="3312368"/>
          </a:xfrm>
        </p:spPr>
        <p:txBody>
          <a:bodyPr>
            <a:noAutofit/>
          </a:bodyPr>
          <a:lstStyle/>
          <a:p>
            <a:pPr marL="0">
              <a:lnSpc>
                <a:spcPct val="110000"/>
              </a:lnSpc>
              <a:buNone/>
            </a:pPr>
            <a:r>
              <a:rPr lang="it-IT" sz="1800" dirty="0"/>
              <a:t>I </a:t>
            </a:r>
            <a:r>
              <a:rPr lang="it-IT" sz="1800" b="1" dirty="0">
                <a:solidFill>
                  <a:srgbClr val="FF6600"/>
                </a:solidFill>
              </a:rPr>
              <a:t>ghiacciai</a:t>
            </a:r>
            <a:r>
              <a:rPr lang="it-IT" sz="1800" dirty="0">
                <a:solidFill>
                  <a:srgbClr val="FF6600"/>
                </a:solidFill>
              </a:rPr>
              <a:t> </a:t>
            </a:r>
            <a:r>
              <a:rPr lang="it-IT" sz="1800" dirty="0"/>
              <a:t>si formano a quote in cui la temperatura è così bassa da impedire la fusione delle nevi. Questa quota è detta</a:t>
            </a:r>
            <a:r>
              <a:rPr lang="it-IT" sz="1800" i="1" dirty="0"/>
              <a:t> </a:t>
            </a:r>
            <a:r>
              <a:rPr lang="it-IT" sz="1800" b="1" i="1" dirty="0"/>
              <a:t>limite delle nevi perenni</a:t>
            </a:r>
            <a:r>
              <a:rPr lang="it-IT" sz="1800" i="1" dirty="0"/>
              <a:t>. </a:t>
            </a:r>
            <a:r>
              <a:rPr lang="it-IT" sz="1800" dirty="0"/>
              <a:t>Il ghiacciaio è formato da un </a:t>
            </a:r>
            <a:r>
              <a:rPr lang="it-IT" sz="1800" b="1" dirty="0"/>
              <a:t>bacino di accumulo </a:t>
            </a:r>
            <a:r>
              <a:rPr lang="it-IT" sz="1800" dirty="0"/>
              <a:t>e da una </a:t>
            </a:r>
            <a:r>
              <a:rPr lang="it-IT" sz="1800" b="1" dirty="0"/>
              <a:t>lingua glaciale </a:t>
            </a:r>
            <a:r>
              <a:rPr lang="it-IT" sz="1800" dirty="0"/>
              <a:t>in cui il ghiaccio scivola verso valle, la sua parte finale è detta </a:t>
            </a:r>
            <a:r>
              <a:rPr lang="it-IT" sz="1800" b="1" dirty="0"/>
              <a:t>fronte</a:t>
            </a:r>
            <a:r>
              <a:rPr lang="it-IT" sz="1800" dirty="0"/>
              <a:t>.</a:t>
            </a:r>
          </a:p>
        </p:txBody>
      </p:sp>
      <p:pic>
        <p:nvPicPr>
          <p:cNvPr id="4" name="Immagine 47" descr="logo LATTES OK ner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 descr="GEO-V1-D008-Ghia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35646"/>
            <a:ext cx="4492112" cy="3052204"/>
          </a:xfrm>
          <a:prstGeom prst="rect">
            <a:avLst/>
          </a:prstGeom>
          <a:ln w="38100" cmpd="sng">
            <a:solidFill>
              <a:srgbClr val="FF6600"/>
            </a:solidFill>
          </a:ln>
        </p:spPr>
      </p:pic>
      <p:sp>
        <p:nvSpPr>
          <p:cNvPr id="6" name="Rettangolo 5"/>
          <p:cNvSpPr/>
          <p:nvPr/>
        </p:nvSpPr>
        <p:spPr>
          <a:xfrm>
            <a:off x="7092280" y="1131590"/>
            <a:ext cx="76918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b="1" dirty="0"/>
              <a:t>lingua</a:t>
            </a:r>
            <a:endParaRPr lang="it-IT" dirty="0"/>
          </a:p>
        </p:txBody>
      </p:sp>
      <p:cxnSp>
        <p:nvCxnSpPr>
          <p:cNvPr id="8" name="Connettore 2 7"/>
          <p:cNvCxnSpPr>
            <a:stCxn id="6" idx="2"/>
          </p:cNvCxnSpPr>
          <p:nvPr/>
        </p:nvCxnSpPr>
        <p:spPr>
          <a:xfrm flipH="1">
            <a:off x="6876257" y="1500922"/>
            <a:ext cx="600616" cy="221366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2987824" y="4011910"/>
            <a:ext cx="78739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b="1" dirty="0"/>
              <a:t>fronte</a:t>
            </a:r>
            <a:endParaRPr lang="it-IT" dirty="0"/>
          </a:p>
        </p:txBody>
      </p:sp>
      <p:cxnSp>
        <p:nvCxnSpPr>
          <p:cNvPr id="12" name="Connettore 2 11"/>
          <p:cNvCxnSpPr>
            <a:stCxn id="11" idx="3"/>
          </p:cNvCxnSpPr>
          <p:nvPr/>
        </p:nvCxnSpPr>
        <p:spPr>
          <a:xfrm flipV="1">
            <a:off x="3775219" y="4155926"/>
            <a:ext cx="3533085" cy="4065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4283968" y="1131590"/>
            <a:ext cx="203763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b="1" dirty="0"/>
              <a:t>bacino di accumulo</a:t>
            </a:r>
            <a:endParaRPr lang="it-IT" dirty="0"/>
          </a:p>
        </p:txBody>
      </p:sp>
      <p:cxnSp>
        <p:nvCxnSpPr>
          <p:cNvPr id="16" name="Connettore 2 15"/>
          <p:cNvCxnSpPr>
            <a:stCxn id="15" idx="2"/>
          </p:cNvCxnSpPr>
          <p:nvPr/>
        </p:nvCxnSpPr>
        <p:spPr>
          <a:xfrm>
            <a:off x="5302787" y="1500922"/>
            <a:ext cx="997405" cy="1502876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567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2F0EFF-A71D-4FFE-8E92-035F4B5E2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FF6600"/>
                </a:solidFill>
                <a:latin typeface="+mn-lt"/>
              </a:rPr>
              <a:t>Le acque dolci: le calotte glaciali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237F48-0859-4674-B299-5D80DB897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15156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1800" dirty="0"/>
              <a:t>	Le</a:t>
            </a:r>
            <a:r>
              <a:rPr lang="it-IT" sz="1800" dirty="0">
                <a:solidFill>
                  <a:srgbClr val="00B050"/>
                </a:solidFill>
              </a:rPr>
              <a:t> </a:t>
            </a:r>
            <a:r>
              <a:rPr lang="it-IT" sz="1800" b="1" dirty="0">
                <a:solidFill>
                  <a:srgbClr val="FF6600"/>
                </a:solidFill>
              </a:rPr>
              <a:t>calotte glaciali </a:t>
            </a:r>
            <a:r>
              <a:rPr lang="it-IT" sz="1800" dirty="0"/>
              <a:t>sono enormi masse di ghiaccio che ricoprono l’intero territorio su cui si sviluppano. Sulla Terra le calotte glaciali sono quella </a:t>
            </a:r>
            <a:r>
              <a:rPr lang="it-IT" sz="1800" b="1" dirty="0"/>
              <a:t>Artica</a:t>
            </a:r>
            <a:r>
              <a:rPr lang="it-IT" sz="1800" dirty="0"/>
              <a:t> e quella </a:t>
            </a:r>
            <a:r>
              <a:rPr lang="it-IT" sz="1800" b="1" dirty="0"/>
              <a:t>Antartica</a:t>
            </a:r>
            <a:r>
              <a:rPr lang="it-IT" sz="1800" dirty="0"/>
              <a:t>, la più grande tra le due con uno spessore di 4,5 km, un’area pari a 50 volte l’Italia e che costituisce circa l’80% di tutto il ghiaccio presente sulla Terra.</a:t>
            </a:r>
          </a:p>
          <a:p>
            <a:pPr marL="0" indent="0" algn="ctr">
              <a:buNone/>
            </a:pPr>
            <a:endParaRPr lang="it-IT" sz="4000" dirty="0">
              <a:solidFill>
                <a:srgbClr val="FF0000"/>
              </a:solidFill>
            </a:endParaRPr>
          </a:p>
        </p:txBody>
      </p:sp>
      <p:pic>
        <p:nvPicPr>
          <p:cNvPr id="4" name="Immagine 47" descr="logo LATTES OK ner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 descr="POLONO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7734"/>
            <a:ext cx="4005342" cy="2251309"/>
          </a:xfrm>
          <a:prstGeom prst="rect">
            <a:avLst/>
          </a:prstGeom>
          <a:ln w="38100" cmpd="sng">
            <a:solidFill>
              <a:srgbClr val="FF6600"/>
            </a:solidFill>
          </a:ln>
        </p:spPr>
      </p:pic>
      <p:pic>
        <p:nvPicPr>
          <p:cNvPr id="6" name="Immagine 5" descr="POLOSUD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716">
            <a:off x="4481765" y="2670456"/>
            <a:ext cx="4033252" cy="2266998"/>
          </a:xfrm>
          <a:prstGeom prst="rect">
            <a:avLst/>
          </a:prstGeom>
          <a:ln w="38100" cmpd="sng">
            <a:solidFill>
              <a:srgbClr val="FF6600"/>
            </a:solidFill>
          </a:ln>
        </p:spPr>
      </p:pic>
      <p:sp>
        <p:nvSpPr>
          <p:cNvPr id="7" name="Rettangolo 6"/>
          <p:cNvSpPr/>
          <p:nvPr/>
        </p:nvSpPr>
        <p:spPr>
          <a:xfrm rot="21122673">
            <a:off x="323528" y="2427734"/>
            <a:ext cx="221786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b="1" dirty="0"/>
              <a:t>calotta glaciale artica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 rot="155794">
            <a:off x="6379264" y="2412974"/>
            <a:ext cx="253570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b="1" dirty="0"/>
              <a:t>calotta glaciale antartica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9483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353DB0-E610-4672-B540-05CFFCBA0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FF6600"/>
                </a:solidFill>
                <a:latin typeface="+mn-lt"/>
              </a:rPr>
              <a:t>Le acque dolci: fiumi e torrenti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F4982B-6638-41E8-8201-1D95D273F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7650"/>
            <a:ext cx="8003232" cy="15156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1800" dirty="0">
                <a:solidFill>
                  <a:srgbClr val="00B050"/>
                </a:solidFill>
              </a:rPr>
              <a:t>	</a:t>
            </a:r>
            <a:r>
              <a:rPr lang="it-IT" sz="1800" dirty="0"/>
              <a:t>Il </a:t>
            </a:r>
            <a:r>
              <a:rPr lang="it-IT" sz="1800" b="1" dirty="0">
                <a:solidFill>
                  <a:srgbClr val="FF6600"/>
                </a:solidFill>
              </a:rPr>
              <a:t>fiume</a:t>
            </a:r>
            <a:r>
              <a:rPr lang="it-IT" sz="1800" dirty="0">
                <a:solidFill>
                  <a:srgbClr val="FF6600"/>
                </a:solidFill>
              </a:rPr>
              <a:t> </a:t>
            </a:r>
            <a:r>
              <a:rPr lang="it-IT" sz="1800" dirty="0"/>
              <a:t>è un corso d’acqua che prende origine da una </a:t>
            </a:r>
            <a:r>
              <a:rPr lang="it-IT" sz="1800" b="1" dirty="0"/>
              <a:t>sorgente</a:t>
            </a:r>
            <a:r>
              <a:rPr lang="it-IT" sz="1800" dirty="0"/>
              <a:t>, da cui raccoglie acqua, insieme alle acque piovane e ai propri </a:t>
            </a:r>
            <a:r>
              <a:rPr lang="it-IT" sz="1800" b="1" dirty="0"/>
              <a:t>affluenti</a:t>
            </a:r>
            <a:r>
              <a:rPr lang="it-IT" sz="1800" dirty="0"/>
              <a:t>. Arriva al mare attraverso la propria </a:t>
            </a:r>
            <a:r>
              <a:rPr lang="it-IT" sz="1800" b="1" dirty="0"/>
              <a:t>foce</a:t>
            </a:r>
            <a:r>
              <a:rPr lang="it-IT" sz="1800" dirty="0"/>
              <a:t> (a </a:t>
            </a:r>
            <a:r>
              <a:rPr lang="it-IT" sz="1800" i="1" dirty="0"/>
              <a:t>delta</a:t>
            </a:r>
            <a:r>
              <a:rPr lang="it-IT" sz="1800" dirty="0"/>
              <a:t> o a </a:t>
            </a:r>
            <a:r>
              <a:rPr lang="it-IT" sz="1800" i="1" dirty="0"/>
              <a:t>estuario</a:t>
            </a:r>
            <a:r>
              <a:rPr lang="it-IT" sz="1800" dirty="0"/>
              <a:t>). I </a:t>
            </a:r>
            <a:r>
              <a:rPr lang="it-IT" sz="1800" b="1" dirty="0">
                <a:solidFill>
                  <a:srgbClr val="FF6600"/>
                </a:solidFill>
              </a:rPr>
              <a:t>torrenti</a:t>
            </a:r>
            <a:r>
              <a:rPr lang="it-IT" sz="1800" dirty="0">
                <a:solidFill>
                  <a:srgbClr val="FF6600"/>
                </a:solidFill>
              </a:rPr>
              <a:t> </a:t>
            </a:r>
            <a:r>
              <a:rPr lang="it-IT" sz="1800" dirty="0"/>
              <a:t>sono corsi d’acqua dalla portata irregolare.</a:t>
            </a:r>
          </a:p>
        </p:txBody>
      </p:sp>
      <p:pic>
        <p:nvPicPr>
          <p:cNvPr id="4" name="Immagine 47" descr="logo LATTES OK ner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 descr="fiu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83718"/>
            <a:ext cx="5762902" cy="2500792"/>
          </a:xfrm>
          <a:prstGeom prst="rect">
            <a:avLst/>
          </a:prstGeom>
          <a:ln w="38100" cmpd="sng"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2946743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5515E2-8B2E-4A7E-AC7C-1F962F19C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FF6600"/>
                </a:solidFill>
                <a:latin typeface="+mn-lt"/>
              </a:rPr>
              <a:t>Le acque dolci: i laghi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7D418-AFF1-4E48-AC21-98F513F90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59582"/>
            <a:ext cx="5112568" cy="27397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dirty="0"/>
              <a:t>I </a:t>
            </a:r>
            <a:r>
              <a:rPr lang="it-IT" sz="1800" b="1" dirty="0">
                <a:solidFill>
                  <a:srgbClr val="FF6600"/>
                </a:solidFill>
              </a:rPr>
              <a:t>laghi</a:t>
            </a:r>
            <a:r>
              <a:rPr lang="it-IT" sz="1800" dirty="0">
                <a:solidFill>
                  <a:srgbClr val="FF6600"/>
                </a:solidFill>
              </a:rPr>
              <a:t> </a:t>
            </a:r>
            <a:r>
              <a:rPr lang="it-IT" sz="1800" dirty="0"/>
              <a:t>sono formati da acqua raccolta in depressioni del terreno. I </a:t>
            </a:r>
            <a:r>
              <a:rPr lang="it-IT" sz="1800" b="1" dirty="0"/>
              <a:t>laghi glaciali </a:t>
            </a:r>
            <a:r>
              <a:rPr lang="it-IT" sz="1800" dirty="0"/>
              <a:t>nascono nel luogo in cui prima vi erano dei ghiacciai. Sono alimentati da corsi d’acqua detti </a:t>
            </a:r>
            <a:r>
              <a:rPr lang="it-IT" sz="1800" b="1" dirty="0"/>
              <a:t>immissari</a:t>
            </a:r>
            <a:r>
              <a:rPr lang="it-IT" sz="1800" dirty="0"/>
              <a:t>, compensati da altri corsi d’acqua in uscita detti </a:t>
            </a:r>
            <a:r>
              <a:rPr lang="it-IT" sz="1800" b="1" dirty="0"/>
              <a:t>emissari</a:t>
            </a:r>
            <a:r>
              <a:rPr lang="it-IT" sz="1800" dirty="0"/>
              <a:t>. Hanno questa origine i maggiori laghi italiani, come il lago di Garda, il lago Maggiore e il lago di Como.</a:t>
            </a:r>
            <a:br>
              <a:rPr lang="it-IT" sz="1800" dirty="0"/>
            </a:br>
            <a:r>
              <a:rPr lang="it-IT" sz="1800" dirty="0"/>
              <a:t>I </a:t>
            </a:r>
            <a:r>
              <a:rPr lang="it-IT" sz="1800" b="1" dirty="0"/>
              <a:t>laghi vulcanici </a:t>
            </a:r>
            <a:r>
              <a:rPr lang="it-IT" sz="1800" dirty="0"/>
              <a:t>occupano crateri vulcanici spenti, come i laghi di Bracciano, di Nemi e di Albano.</a:t>
            </a:r>
          </a:p>
        </p:txBody>
      </p:sp>
      <p:pic>
        <p:nvPicPr>
          <p:cNvPr id="4" name="Immagine 47" descr="logo LATTES OK ner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 descr="COM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320">
            <a:off x="5814770" y="1054585"/>
            <a:ext cx="2880320" cy="384042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 cmpd="sng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ttangolo 6"/>
          <p:cNvSpPr/>
          <p:nvPr/>
        </p:nvSpPr>
        <p:spPr>
          <a:xfrm rot="21122673">
            <a:off x="4518464" y="4112055"/>
            <a:ext cx="147284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b="1" dirty="0"/>
              <a:t>Lago di Como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9976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84AE37-77E0-4027-89DA-307126D6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FF6600"/>
                </a:solidFill>
                <a:latin typeface="+mn-lt"/>
              </a:rPr>
              <a:t>Le acque dolci sotterranee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29899C-1D3B-4E9F-BBCB-E90D09D05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560" y="915566"/>
            <a:ext cx="7776864" cy="2102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/>
              <a:t>Le </a:t>
            </a:r>
            <a:r>
              <a:rPr lang="it-IT" sz="1800" b="1" dirty="0">
                <a:solidFill>
                  <a:srgbClr val="FF6600"/>
                </a:solidFill>
              </a:rPr>
              <a:t>acque sotterranee </a:t>
            </a:r>
            <a:r>
              <a:rPr lang="it-IT" sz="1800" dirty="0"/>
              <a:t>sono quella parte di precipitazioni che filtra in profondità nel terreno e si raccoglie sopra uno strato impermeabile, in una </a:t>
            </a:r>
            <a:r>
              <a:rPr lang="it-IT" sz="1800" b="1" dirty="0"/>
              <a:t>falda</a:t>
            </a:r>
            <a:r>
              <a:rPr lang="it-IT" sz="1800" dirty="0"/>
              <a:t> </a:t>
            </a:r>
            <a:r>
              <a:rPr lang="it-IT" sz="1800" b="1" dirty="0"/>
              <a:t>acquifera</a:t>
            </a:r>
            <a:r>
              <a:rPr lang="it-IT" sz="1800" dirty="0"/>
              <a:t>. Le falde sono </a:t>
            </a:r>
            <a:r>
              <a:rPr lang="it-IT" sz="1800" b="1" dirty="0"/>
              <a:t>freatiche </a:t>
            </a:r>
            <a:r>
              <a:rPr lang="it-IT" sz="1800" dirty="0"/>
              <a:t>(con uno strato impermeabile inferiore)</a:t>
            </a:r>
            <a:r>
              <a:rPr lang="it-IT" sz="1800" b="1" dirty="0"/>
              <a:t> </a:t>
            </a:r>
            <a:r>
              <a:rPr lang="it-IT" sz="1800" dirty="0"/>
              <a:t>e</a:t>
            </a:r>
            <a:r>
              <a:rPr lang="it-IT" sz="1800" b="1" dirty="0"/>
              <a:t> artesiane</a:t>
            </a:r>
            <a:r>
              <a:rPr lang="it-IT" sz="1800" dirty="0"/>
              <a:t> (con uno strato impermeabile inferiore e superiore). L’acqua, in questo caso, è compressa fra i due strati di roccia e può avere la pressione sufficiente per uscire da sola attraverso un pozzo artesiano.</a:t>
            </a:r>
          </a:p>
        </p:txBody>
      </p:sp>
      <p:pic>
        <p:nvPicPr>
          <p:cNvPr id="5" name="Immagine 47" descr="logo LATTES OK ner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 descr="GEO-V1-U2-D003-Fald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" b="4130"/>
          <a:stretch/>
        </p:blipFill>
        <p:spPr>
          <a:xfrm>
            <a:off x="2501336" y="2740120"/>
            <a:ext cx="4302912" cy="2232121"/>
          </a:xfrm>
          <a:prstGeom prst="rect">
            <a:avLst/>
          </a:prstGeom>
          <a:ln w="38100" cmpd="sng">
            <a:solidFill>
              <a:srgbClr val="FF6600"/>
            </a:solidFill>
          </a:ln>
        </p:spPr>
      </p:pic>
      <p:sp>
        <p:nvSpPr>
          <p:cNvPr id="8" name="Rettangolo 7"/>
          <p:cNvSpPr/>
          <p:nvPr/>
        </p:nvSpPr>
        <p:spPr>
          <a:xfrm>
            <a:off x="1907704" y="2859782"/>
            <a:ext cx="148377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b="1" dirty="0"/>
              <a:t>falda freatica</a:t>
            </a:r>
            <a:endParaRPr lang="it-IT" dirty="0"/>
          </a:p>
        </p:txBody>
      </p:sp>
      <p:cxnSp>
        <p:nvCxnSpPr>
          <p:cNvPr id="9" name="Connettore 2 8"/>
          <p:cNvCxnSpPr>
            <a:stCxn id="8" idx="2"/>
          </p:cNvCxnSpPr>
          <p:nvPr/>
        </p:nvCxnSpPr>
        <p:spPr>
          <a:xfrm>
            <a:off x="2649592" y="3229114"/>
            <a:ext cx="1590760" cy="105224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539552" y="3363838"/>
            <a:ext cx="169431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b="1" dirty="0"/>
              <a:t>pozzo artesiano</a:t>
            </a:r>
            <a:endParaRPr lang="it-IT" dirty="0"/>
          </a:p>
        </p:txBody>
      </p:sp>
      <p:cxnSp>
        <p:nvCxnSpPr>
          <p:cNvPr id="13" name="Connettore 2 12"/>
          <p:cNvCxnSpPr>
            <a:stCxn id="12" idx="3"/>
          </p:cNvCxnSpPr>
          <p:nvPr/>
        </p:nvCxnSpPr>
        <p:spPr>
          <a:xfrm>
            <a:off x="2233871" y="3548504"/>
            <a:ext cx="1113993" cy="463406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971600" y="4227934"/>
            <a:ext cx="161113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b="1" dirty="0"/>
              <a:t>falda artesiana</a:t>
            </a:r>
            <a:endParaRPr lang="it-IT" dirty="0"/>
          </a:p>
        </p:txBody>
      </p:sp>
      <p:cxnSp>
        <p:nvCxnSpPr>
          <p:cNvPr id="16" name="Connettore 2 15"/>
          <p:cNvCxnSpPr>
            <a:stCxn id="15" idx="3"/>
          </p:cNvCxnSpPr>
          <p:nvPr/>
        </p:nvCxnSpPr>
        <p:spPr>
          <a:xfrm>
            <a:off x="2582738" y="4412600"/>
            <a:ext cx="1341190" cy="103366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6372200" y="2643758"/>
            <a:ext cx="191962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b="1" dirty="0"/>
              <a:t>strato permeabile</a:t>
            </a:r>
            <a:endParaRPr lang="it-IT" dirty="0"/>
          </a:p>
        </p:txBody>
      </p:sp>
      <p:cxnSp>
        <p:nvCxnSpPr>
          <p:cNvPr id="21" name="Connettore 2 20"/>
          <p:cNvCxnSpPr>
            <a:stCxn id="20" idx="1"/>
          </p:cNvCxnSpPr>
          <p:nvPr/>
        </p:nvCxnSpPr>
        <p:spPr>
          <a:xfrm flipH="1">
            <a:off x="5052345" y="2828424"/>
            <a:ext cx="1319855" cy="1246202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6732240" y="3579862"/>
            <a:ext cx="214708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b="1" dirty="0"/>
              <a:t>strato impermeabile</a:t>
            </a:r>
            <a:endParaRPr lang="it-IT" dirty="0"/>
          </a:p>
        </p:txBody>
      </p:sp>
      <p:cxnSp>
        <p:nvCxnSpPr>
          <p:cNvPr id="24" name="Connettore 2 23"/>
          <p:cNvCxnSpPr>
            <a:stCxn id="23" idx="1"/>
          </p:cNvCxnSpPr>
          <p:nvPr/>
        </p:nvCxnSpPr>
        <p:spPr>
          <a:xfrm flipH="1">
            <a:off x="5652120" y="3764528"/>
            <a:ext cx="1080120" cy="463406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89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096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FF6600"/>
                </a:solidFill>
              </a:rPr>
              <a:t>L’acqua e l’idrosfera</a:t>
            </a:r>
            <a:endParaRPr lang="it-IT" sz="4000" dirty="0">
              <a:solidFill>
                <a:srgbClr val="FF6600"/>
              </a:solidFill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09600" y="1045642"/>
            <a:ext cx="8229600" cy="2966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sz="1900" dirty="0"/>
              <a:t>L’acqua è la risorsa più importante del nostro pianeta. È disponibile nei ghiacciai e nelle calotte polari (allo stato </a:t>
            </a:r>
            <a:r>
              <a:rPr lang="it-IT" sz="1900" b="1" dirty="0"/>
              <a:t>solido</a:t>
            </a:r>
            <a:r>
              <a:rPr lang="it-IT" sz="1900" dirty="0"/>
              <a:t>). Negli oceani, nei mari, nei fiumi, nei laghi, nelle acque sotterranee (allo stato </a:t>
            </a:r>
            <a:r>
              <a:rPr lang="it-IT" sz="1900" b="1" dirty="0"/>
              <a:t>liquido</a:t>
            </a:r>
            <a:r>
              <a:rPr lang="it-IT" sz="1900" dirty="0"/>
              <a:t>) e nell’atmosfera (allo stato </a:t>
            </a:r>
            <a:r>
              <a:rPr lang="it-IT" sz="1900" b="1" dirty="0"/>
              <a:t>aeriforme</a:t>
            </a:r>
            <a:r>
              <a:rPr lang="it-IT" sz="1900" dirty="0"/>
              <a:t>). </a:t>
            </a:r>
          </a:p>
          <a:p>
            <a:pPr marL="0" indent="0">
              <a:buFont typeface="Arial" pitchFamily="34" charset="0"/>
              <a:buNone/>
            </a:pPr>
            <a:r>
              <a:rPr lang="it-IT" sz="1900" dirty="0"/>
              <a:t>Il ciclo dell’acqua che avviene in natura </a:t>
            </a:r>
            <a:br>
              <a:rPr lang="it-IT" sz="1900" dirty="0"/>
            </a:br>
            <a:r>
              <a:rPr lang="it-IT" sz="1900" dirty="0"/>
              <a:t>è uno dei fenomeni più importanti per </a:t>
            </a:r>
            <a:br>
              <a:rPr lang="it-IT" sz="1900" dirty="0"/>
            </a:br>
            <a:r>
              <a:rPr lang="it-IT" sz="1900" dirty="0"/>
              <a:t>la vita sulla Terra. L’insieme delle acque </a:t>
            </a:r>
            <a:br>
              <a:rPr lang="it-IT" sz="1900" dirty="0"/>
            </a:br>
            <a:r>
              <a:rPr lang="it-IT" sz="1900" dirty="0"/>
              <a:t>presenti sulla Terra, in gran parte </a:t>
            </a:r>
            <a:br>
              <a:rPr lang="it-IT" sz="1900" dirty="0"/>
            </a:br>
            <a:r>
              <a:rPr lang="it-IT" sz="1900" dirty="0"/>
              <a:t>contenuta negli oceani e nei mari, </a:t>
            </a:r>
            <a:br>
              <a:rPr lang="it-IT" sz="1900" dirty="0"/>
            </a:br>
            <a:r>
              <a:rPr lang="it-IT" sz="1900" dirty="0"/>
              <a:t>si chiama </a:t>
            </a:r>
            <a:r>
              <a:rPr lang="it-IT" sz="1900" b="1" dirty="0">
                <a:solidFill>
                  <a:srgbClr val="FF6600"/>
                </a:solidFill>
              </a:rPr>
              <a:t>idrosfera</a:t>
            </a:r>
            <a:r>
              <a:rPr lang="it-IT" sz="1900" dirty="0"/>
              <a:t>.</a:t>
            </a: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6" name="Immagine 47" descr="logo LATTES OK ner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 descr="GEO-V1-U2-D012-CicloAcqCOR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67694"/>
            <a:ext cx="3866968" cy="277920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ttangolo 7"/>
          <p:cNvSpPr/>
          <p:nvPr/>
        </p:nvSpPr>
        <p:spPr>
          <a:xfrm rot="21262732">
            <a:off x="3289560" y="4388342"/>
            <a:ext cx="182314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b="1" dirty="0"/>
              <a:t>Il ciclo dell’acqua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3421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95486"/>
            <a:ext cx="8248430" cy="648072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6600"/>
                </a:solidFill>
                <a:latin typeface="+mn-lt"/>
              </a:rPr>
              <a:t>La Terra, il pianeta azzurro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059583"/>
            <a:ext cx="3744416" cy="3384375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800" dirty="0"/>
              <a:t>Tutti gli esseri viventi sono costituiti di acqua in percentuale variabile dal 50% al 95%. Nel corpo umano, questa percentuale varia tra il 55%  e l’80% in base all’età. L’acqua degli oceani e dei mari ricopre circa i tre quarti della superficie terrestre. Se, infatti, si osserva il nostro pianeta dallo spazio, esso ci apparirà in gran parte blu. Per questo, alla Terra è stato dato il nome di </a:t>
            </a:r>
            <a:r>
              <a:rPr lang="it-IT" sz="1800" b="1" dirty="0">
                <a:solidFill>
                  <a:srgbClr val="FF6600"/>
                </a:solidFill>
              </a:rPr>
              <a:t>Pianeta azzurro</a:t>
            </a:r>
            <a:r>
              <a:rPr lang="it-IT" sz="1800" dirty="0"/>
              <a:t>.</a:t>
            </a:r>
            <a:br>
              <a:rPr lang="it-IT" sz="1800" dirty="0"/>
            </a:br>
            <a:endParaRPr lang="it-IT" sz="1800" dirty="0"/>
          </a:p>
        </p:txBody>
      </p:sp>
      <p:pic>
        <p:nvPicPr>
          <p:cNvPr id="4" name="Immagine 47" descr="logo LATTES OK ner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 descr="iStock-1721963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15566"/>
            <a:ext cx="3866536" cy="38958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5147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FF6600"/>
                </a:solidFill>
                <a:latin typeface="+mn-lt"/>
              </a:rPr>
              <a:t>Le proprietà dell’acqua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927536"/>
            <a:ext cx="8286808" cy="38764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1800" dirty="0"/>
              <a:t>L’acqua possiede le proprietà di tutti i liquidi:</a:t>
            </a:r>
          </a:p>
          <a:p>
            <a:pPr marL="198000" indent="-198000">
              <a:spcBef>
                <a:spcPts val="600"/>
              </a:spcBef>
            </a:pPr>
            <a:r>
              <a:rPr lang="it-IT" sz="1800" b="1" dirty="0"/>
              <a:t>ha un volume proprio ma non una forma propria</a:t>
            </a:r>
            <a:r>
              <a:rPr lang="it-IT" sz="1800" dirty="0"/>
              <a:t>, per cui assume la forma del recipiente che la contiene;</a:t>
            </a:r>
          </a:p>
          <a:p>
            <a:pPr marL="198000" indent="-198000">
              <a:spcBef>
                <a:spcPts val="600"/>
              </a:spcBef>
            </a:pPr>
            <a:r>
              <a:rPr lang="it-IT" sz="1800" dirty="0"/>
              <a:t>tende ad assumere una </a:t>
            </a:r>
            <a:r>
              <a:rPr lang="it-IT" sz="1800" b="1" dirty="0"/>
              <a:t>superficie piana</a:t>
            </a:r>
            <a:r>
              <a:rPr lang="it-IT" sz="1800" dirty="0"/>
              <a:t>, indipendentemente dall’inclinazione del recipiente che la contiene;</a:t>
            </a:r>
          </a:p>
          <a:p>
            <a:pPr marL="198000" indent="-198000">
              <a:spcBef>
                <a:spcPts val="600"/>
              </a:spcBef>
            </a:pPr>
            <a:r>
              <a:rPr lang="it-IT" sz="1800" b="1" dirty="0"/>
              <a:t>non si può comprimere</a:t>
            </a:r>
            <a:r>
              <a:rPr lang="it-IT" sz="1800" dirty="0"/>
              <a:t>;</a:t>
            </a:r>
          </a:p>
          <a:p>
            <a:pPr marL="198000" indent="-198000">
              <a:spcBef>
                <a:spcPts val="600"/>
              </a:spcBef>
            </a:pPr>
            <a:r>
              <a:rPr lang="it-IT" sz="1800" dirty="0"/>
              <a:t>ha una massa ed un peso maggiori dell’aria </a:t>
            </a:r>
            <a:br>
              <a:rPr lang="it-IT" sz="1800" dirty="0"/>
            </a:br>
            <a:r>
              <a:rPr lang="it-IT" sz="1800" dirty="0"/>
              <a:t>e quindi esercita una </a:t>
            </a:r>
            <a:r>
              <a:rPr lang="it-IT" sz="1800" b="1" dirty="0"/>
              <a:t>pressione idrostatica</a:t>
            </a:r>
            <a:r>
              <a:rPr lang="it-IT" sz="1800" dirty="0"/>
              <a:t> </a:t>
            </a:r>
            <a:br>
              <a:rPr lang="it-IT" sz="1800" dirty="0"/>
            </a:br>
            <a:r>
              <a:rPr lang="it-IT" sz="1800" dirty="0"/>
              <a:t>maggiore della pressione atmosferica;</a:t>
            </a:r>
          </a:p>
          <a:p>
            <a:pPr marL="198000" indent="-198000">
              <a:spcBef>
                <a:spcPts val="600"/>
              </a:spcBef>
            </a:pPr>
            <a:r>
              <a:rPr lang="it-IT" sz="1800" dirty="0"/>
              <a:t>grazie al </a:t>
            </a:r>
            <a:r>
              <a:rPr lang="it-IT" sz="1800" b="1" dirty="0"/>
              <a:t>principio dei vasi comunicanti</a:t>
            </a:r>
            <a:r>
              <a:rPr lang="it-IT" sz="1800" dirty="0"/>
              <a:t>, quando </a:t>
            </a:r>
            <a:br>
              <a:rPr lang="it-IT" sz="1800" dirty="0"/>
            </a:br>
            <a:r>
              <a:rPr lang="it-IT" sz="1800" dirty="0"/>
              <a:t>è contenuta in recipienti collegati fra loro, </a:t>
            </a:r>
            <a:br>
              <a:rPr lang="it-IT" sz="1800" dirty="0"/>
            </a:br>
            <a:r>
              <a:rPr lang="it-IT" sz="1800" dirty="0"/>
              <a:t>raggiunge sempre lo stesso livello in tutti i recipienti.</a:t>
            </a:r>
          </a:p>
        </p:txBody>
      </p:sp>
      <p:pic>
        <p:nvPicPr>
          <p:cNvPr id="4" name="Immagine 47" descr="logo LATTES OK ner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 descr="shutterstock_6186037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27734"/>
            <a:ext cx="3079646" cy="1849176"/>
          </a:xfrm>
          <a:prstGeom prst="rect">
            <a:avLst/>
          </a:prstGeom>
          <a:ln w="38100" cmpd="sng">
            <a:solidFill>
              <a:srgbClr val="FF6600"/>
            </a:solidFill>
          </a:ln>
        </p:spPr>
      </p:pic>
      <p:sp>
        <p:nvSpPr>
          <p:cNvPr id="6" name="Rettangolo 5"/>
          <p:cNvSpPr/>
          <p:nvPr/>
        </p:nvSpPr>
        <p:spPr>
          <a:xfrm rot="417594">
            <a:off x="6387553" y="4342086"/>
            <a:ext cx="190655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b="1" dirty="0"/>
              <a:t>I vasi comunicanti</a:t>
            </a: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333846-03FF-4F08-871E-9E5D2B13C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>
                <a:solidFill>
                  <a:srgbClr val="FF6600"/>
                </a:solidFill>
                <a:latin typeface="+mn-lt"/>
              </a:rPr>
              <a:t>Le proprietà dell’acqua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E1C481-6989-45A3-A1C2-C9646FCE1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1011559"/>
          </a:xfrm>
        </p:spPr>
        <p:txBody>
          <a:bodyPr/>
          <a:lstStyle/>
          <a:p>
            <a:pPr marL="0" indent="0">
              <a:buNone/>
            </a:pPr>
            <a:r>
              <a:rPr lang="it-IT" sz="1800" dirty="0"/>
              <a:t>Ma ha anche proprietà particolari:</a:t>
            </a:r>
          </a:p>
          <a:p>
            <a:pPr marL="198000" indent="-198000"/>
            <a:r>
              <a:rPr lang="it-IT" sz="1800" dirty="0"/>
              <a:t>La </a:t>
            </a:r>
            <a:r>
              <a:rPr lang="it-IT" sz="1800" b="1" dirty="0"/>
              <a:t>tensione superficiale</a:t>
            </a:r>
            <a:r>
              <a:rPr lang="it-IT" sz="1800" dirty="0"/>
              <a:t>, dovuta alla sua struttura molecolare, che le consente di formare gocce dalla superficie piuttosto resistente.</a:t>
            </a:r>
          </a:p>
        </p:txBody>
      </p:sp>
      <p:pic>
        <p:nvPicPr>
          <p:cNvPr id="4" name="Immagine 47" descr="logo LATTES OK ner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 descr="GOCCE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9"/>
          <a:stretch/>
        </p:blipFill>
        <p:spPr>
          <a:xfrm rot="253829">
            <a:off x="5080849" y="2580500"/>
            <a:ext cx="2269480" cy="2166018"/>
          </a:xfrm>
          <a:prstGeom prst="rect">
            <a:avLst/>
          </a:prstGeom>
          <a:ln w="38100" cmpd="sng">
            <a:solidFill>
              <a:srgbClr val="FF6600"/>
            </a:solidFill>
          </a:ln>
        </p:spPr>
      </p:pic>
      <p:pic>
        <p:nvPicPr>
          <p:cNvPr id="6" name="Immagine 5" descr="TENSIONE3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1" t="10932" r="12868" b="1247"/>
          <a:stretch/>
        </p:blipFill>
        <p:spPr>
          <a:xfrm>
            <a:off x="2915816" y="2283718"/>
            <a:ext cx="2370754" cy="1975773"/>
          </a:xfrm>
          <a:prstGeom prst="rect">
            <a:avLst/>
          </a:prstGeom>
          <a:ln w="38100" cmpd="sng">
            <a:solidFill>
              <a:srgbClr val="FF6600"/>
            </a:solidFill>
          </a:ln>
        </p:spPr>
      </p:pic>
      <p:sp>
        <p:nvSpPr>
          <p:cNvPr id="7" name="Rettangolo 6"/>
          <p:cNvSpPr/>
          <p:nvPr/>
        </p:nvSpPr>
        <p:spPr>
          <a:xfrm rot="21416633">
            <a:off x="771083" y="2637135"/>
            <a:ext cx="2470067" cy="6475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dirty="0"/>
              <a:t>Due diversi effetti della tensione superficiale.</a:t>
            </a:r>
          </a:p>
        </p:txBody>
      </p:sp>
    </p:spTree>
    <p:extLst>
      <p:ext uri="{BB962C8B-B14F-4D97-AF65-F5344CB8AC3E}">
        <p14:creationId xmlns:p14="http://schemas.microsoft.com/office/powerpoint/2010/main" val="89187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DE797D-2D6B-4168-9B27-5F152294A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93502"/>
            <a:ext cx="8136904" cy="3394472"/>
          </a:xfrm>
        </p:spPr>
        <p:txBody>
          <a:bodyPr>
            <a:normAutofit/>
          </a:bodyPr>
          <a:lstStyle/>
          <a:p>
            <a:pPr marL="198000" indent="-198000"/>
            <a:r>
              <a:rPr lang="it-IT" sz="1800" dirty="0">
                <a:solidFill>
                  <a:srgbClr val="000000"/>
                </a:solidFill>
              </a:rPr>
              <a:t>La </a:t>
            </a:r>
            <a:r>
              <a:rPr lang="it-IT" sz="1800" b="1" dirty="0">
                <a:solidFill>
                  <a:srgbClr val="000000"/>
                </a:solidFill>
              </a:rPr>
              <a:t>capillarità</a:t>
            </a:r>
            <a:r>
              <a:rPr lang="it-IT" sz="1800" dirty="0">
                <a:solidFill>
                  <a:srgbClr val="000000"/>
                </a:solidFill>
              </a:rPr>
              <a:t>, dovuta alla notevole forza di coesione delle sue </a:t>
            </a:r>
            <a:br>
              <a:rPr lang="it-IT" sz="1800" dirty="0">
                <a:solidFill>
                  <a:srgbClr val="000000"/>
                </a:solidFill>
              </a:rPr>
            </a:br>
            <a:r>
              <a:rPr lang="it-IT" sz="1800" dirty="0">
                <a:solidFill>
                  <a:srgbClr val="000000"/>
                </a:solidFill>
              </a:rPr>
              <a:t>molecole. Se posta in un recipiente alto e stretto, la superficie </a:t>
            </a:r>
            <a:br>
              <a:rPr lang="it-IT" sz="1800" dirty="0">
                <a:solidFill>
                  <a:srgbClr val="000000"/>
                </a:solidFill>
              </a:rPr>
            </a:br>
            <a:r>
              <a:rPr lang="it-IT" sz="1800" dirty="0">
                <a:solidFill>
                  <a:srgbClr val="000000"/>
                </a:solidFill>
              </a:rPr>
              <a:t>dell’acqua tende ad aderire alla sua parete. Questo consente </a:t>
            </a:r>
            <a:br>
              <a:rPr lang="it-IT" sz="1800" dirty="0">
                <a:solidFill>
                  <a:srgbClr val="000000"/>
                </a:solidFill>
              </a:rPr>
            </a:br>
            <a:r>
              <a:rPr lang="it-IT" sz="1800" dirty="0">
                <a:solidFill>
                  <a:srgbClr val="000000"/>
                </a:solidFill>
              </a:rPr>
              <a:t>alle piante di disporre dell’acqua presente sul terreno.</a:t>
            </a:r>
          </a:p>
          <a:p>
            <a:pPr marL="198000" indent="-198000">
              <a:spcBef>
                <a:spcPts val="600"/>
              </a:spcBef>
            </a:pPr>
            <a:r>
              <a:rPr lang="it-IT" sz="1800" dirty="0">
                <a:solidFill>
                  <a:srgbClr val="000000"/>
                </a:solidFill>
              </a:rPr>
              <a:t>Il </a:t>
            </a:r>
            <a:r>
              <a:rPr lang="it-IT" sz="1800" b="1" dirty="0">
                <a:solidFill>
                  <a:srgbClr val="000000"/>
                </a:solidFill>
              </a:rPr>
              <a:t>calore specifico </a:t>
            </a:r>
            <a:r>
              <a:rPr lang="it-IT" sz="1800" dirty="0">
                <a:solidFill>
                  <a:srgbClr val="000000"/>
                </a:solidFill>
              </a:rPr>
              <a:t>dell’acqua è molto alto. Significa che ha bisogno </a:t>
            </a:r>
            <a:br>
              <a:rPr lang="it-IT" sz="1800" dirty="0">
                <a:solidFill>
                  <a:srgbClr val="000000"/>
                </a:solidFill>
              </a:rPr>
            </a:br>
            <a:r>
              <a:rPr lang="it-IT" sz="1800" dirty="0">
                <a:solidFill>
                  <a:srgbClr val="000000"/>
                </a:solidFill>
              </a:rPr>
              <a:t>di molto calore per scaldarsi e molto tempo per raffreddarsi. </a:t>
            </a:r>
            <a:br>
              <a:rPr lang="it-IT" sz="1800" dirty="0">
                <a:solidFill>
                  <a:srgbClr val="000000"/>
                </a:solidFill>
              </a:rPr>
            </a:br>
            <a:r>
              <a:rPr lang="it-IT" sz="1800" dirty="0">
                <a:solidFill>
                  <a:srgbClr val="000000"/>
                </a:solidFill>
              </a:rPr>
              <a:t>Per questo, nelle zone costiere il clima è molto mite. </a:t>
            </a:r>
          </a:p>
          <a:p>
            <a:pPr marL="198000" indent="-198000">
              <a:spcBef>
                <a:spcPts val="600"/>
              </a:spcBef>
            </a:pPr>
            <a:r>
              <a:rPr lang="it-IT" sz="1800" dirty="0">
                <a:solidFill>
                  <a:srgbClr val="000000"/>
                </a:solidFill>
              </a:rPr>
              <a:t>A differenza degli altri liquidi l’acqua, solidificandosi, </a:t>
            </a:r>
            <a:r>
              <a:rPr lang="it-IT" sz="1800" b="1" dirty="0">
                <a:solidFill>
                  <a:srgbClr val="000000"/>
                </a:solidFill>
              </a:rPr>
              <a:t>aumenta il proprio volume</a:t>
            </a:r>
            <a:r>
              <a:rPr lang="it-IT" sz="1800" dirty="0">
                <a:solidFill>
                  <a:srgbClr val="000000"/>
                </a:solidFill>
              </a:rPr>
              <a:t>. Quando fa molto freddo quindi, il ghiaccio si dispone sulla superficie del mare o dei laghi.</a:t>
            </a:r>
          </a:p>
        </p:txBody>
      </p:sp>
      <p:pic>
        <p:nvPicPr>
          <p:cNvPr id="4" name="Immagine 47" descr="logo LATTES OK ner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A7333846-03FF-4F08-871E-9E5D2B13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5883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FF6600"/>
                </a:solidFill>
                <a:latin typeface="+mn-lt"/>
              </a:rPr>
              <a:t>Le proprietà dell’acqua</a:t>
            </a:r>
          </a:p>
        </p:txBody>
      </p:sp>
      <p:pic>
        <p:nvPicPr>
          <p:cNvPr id="7" name="Immagine 6" descr="025_08 cor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5"/>
          <a:stretch/>
        </p:blipFill>
        <p:spPr>
          <a:xfrm>
            <a:off x="7308304" y="987574"/>
            <a:ext cx="1337733" cy="2157984"/>
          </a:xfrm>
          <a:prstGeom prst="rect">
            <a:avLst/>
          </a:prstGeom>
          <a:ln w="38100" cmpd="sng"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408120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E05E14-5AA7-4133-94B9-C5779922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>
                <a:solidFill>
                  <a:srgbClr val="FF6600"/>
                </a:solidFill>
                <a:latin typeface="+mn-lt"/>
              </a:rPr>
              <a:t>L’acqua scioglie molte sostanze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36F5F3-3BEB-4D92-8811-413E8AC2C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200151"/>
            <a:ext cx="4104456" cy="2811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/>
              <a:t>L’acqua scioglie sostanze come lo zucchero e il sale. Si dice, quindi, che l’acqua è un </a:t>
            </a:r>
            <a:r>
              <a:rPr lang="it-IT" sz="1800" b="1" dirty="0"/>
              <a:t>buon solvente</a:t>
            </a:r>
            <a:r>
              <a:rPr lang="it-IT" sz="1800" dirty="0"/>
              <a:t> per queste sostanze. Le acque che scorrono nel terreno e tra le rocce sciolgono le sostanze presenti in esse e si trasformano in </a:t>
            </a:r>
            <a:r>
              <a:rPr lang="it-IT" sz="1800" b="1" dirty="0"/>
              <a:t>acque minerali</a:t>
            </a:r>
            <a:r>
              <a:rPr lang="it-IT" sz="1800" dirty="0"/>
              <a:t>. </a:t>
            </a:r>
            <a:br>
              <a:rPr lang="it-IT" sz="1800" dirty="0"/>
            </a:br>
            <a:r>
              <a:rPr lang="it-IT" sz="1800" dirty="0"/>
              <a:t>Nelle </a:t>
            </a:r>
            <a:r>
              <a:rPr lang="it-IT" sz="1800" b="1" dirty="0"/>
              <a:t>acque termali </a:t>
            </a:r>
            <a:r>
              <a:rPr lang="it-IT" sz="1800" dirty="0"/>
              <a:t>le sostanze sciolte possono avere proprietà curative.</a:t>
            </a:r>
          </a:p>
          <a:p>
            <a:pPr marL="0" indent="0" algn="ctr">
              <a:buNone/>
            </a:pPr>
            <a:endParaRPr lang="it-IT" sz="3600" dirty="0">
              <a:solidFill>
                <a:srgbClr val="FF0000"/>
              </a:solidFill>
            </a:endParaRPr>
          </a:p>
        </p:txBody>
      </p:sp>
      <p:pic>
        <p:nvPicPr>
          <p:cNvPr id="5" name="Immagine 47" descr="logo LATTES OK ner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shutterstock_5850080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" t="5517" r="17393" b="2487"/>
          <a:stretch/>
        </p:blipFill>
        <p:spPr>
          <a:xfrm rot="168718">
            <a:off x="5211207" y="1430325"/>
            <a:ext cx="3437219" cy="2658533"/>
          </a:xfrm>
          <a:prstGeom prst="rect">
            <a:avLst/>
          </a:prstGeom>
          <a:ln w="38100" cmpd="sng">
            <a:solidFill>
              <a:srgbClr val="FF6600"/>
            </a:solidFill>
          </a:ln>
        </p:spPr>
      </p:pic>
      <p:sp>
        <p:nvSpPr>
          <p:cNvPr id="8" name="Rettangolo 7"/>
          <p:cNvSpPr/>
          <p:nvPr/>
        </p:nvSpPr>
        <p:spPr>
          <a:xfrm rot="21358390">
            <a:off x="4502205" y="4003912"/>
            <a:ext cx="153118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b="1" dirty="0"/>
              <a:t>Acque termali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523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E554BC-45DE-4CE9-840D-28160AD2B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FF6600"/>
                </a:solidFill>
                <a:latin typeface="+mn-lt"/>
              </a:rPr>
              <a:t>Il ciclo dell’acqua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3BBEDB-6124-40D2-AB53-670AA3FB3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1097"/>
            <a:ext cx="3538736" cy="3459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dirty="0"/>
              <a:t>L’insieme delle acque che copre i tre quarti della superficie della Terra è in </a:t>
            </a:r>
            <a:r>
              <a:rPr lang="it-IT" sz="1600" b="1" dirty="0"/>
              <a:t>continua trasformazione</a:t>
            </a:r>
            <a:r>
              <a:rPr lang="it-IT" sz="1600" dirty="0"/>
              <a:t>. Il Sole, infatti, riscalda l’acqua e la trasforma in vapore acqueo che, salendo verso gli strati più  freddi dell’atmosfera, si condensa in goccioline che formano le </a:t>
            </a:r>
            <a:r>
              <a:rPr lang="it-IT" sz="1600" b="1" dirty="0"/>
              <a:t>nubi</a:t>
            </a:r>
            <a:r>
              <a:rPr lang="it-IT" sz="1600" dirty="0"/>
              <a:t>. </a:t>
            </a:r>
            <a:br>
              <a:rPr lang="it-IT" sz="1600" dirty="0"/>
            </a:br>
            <a:r>
              <a:rPr lang="it-IT" sz="1600" dirty="0"/>
              <a:t>Dalle nubi, sotto forma di </a:t>
            </a:r>
            <a:r>
              <a:rPr lang="it-IT" sz="1600" b="1" dirty="0"/>
              <a:t>precipitazioni</a:t>
            </a:r>
            <a:r>
              <a:rPr lang="it-IT" sz="1600" dirty="0"/>
              <a:t>, ritorna sulla Terra ai </a:t>
            </a:r>
            <a:r>
              <a:rPr lang="it-IT" sz="1600" b="1" dirty="0"/>
              <a:t>corsi d’acqua </a:t>
            </a:r>
            <a:r>
              <a:rPr lang="it-IT" sz="1600" dirty="0"/>
              <a:t>e quindi ai </a:t>
            </a:r>
            <a:r>
              <a:rPr lang="it-IT" sz="1600" b="1" dirty="0"/>
              <a:t>mari</a:t>
            </a:r>
            <a:r>
              <a:rPr lang="it-IT" sz="1600" dirty="0"/>
              <a:t>. Una parte è trattenuta dai ghiacciai e nel suolo, anche in profondità nelle </a:t>
            </a:r>
            <a:r>
              <a:rPr lang="it-IT" sz="1600" b="1" dirty="0"/>
              <a:t>falde acquifere </a:t>
            </a:r>
            <a:r>
              <a:rPr lang="it-IT" sz="1600" dirty="0"/>
              <a:t>da dove esce in forma di </a:t>
            </a:r>
            <a:r>
              <a:rPr lang="it-IT" sz="1600" b="1" dirty="0"/>
              <a:t>sorgente</a:t>
            </a:r>
            <a:r>
              <a:rPr lang="it-IT" sz="1600" dirty="0"/>
              <a:t>.</a:t>
            </a:r>
          </a:p>
          <a:p>
            <a:pPr marL="0" indent="0" algn="ctr">
              <a:buNone/>
            </a:pPr>
            <a:endParaRPr lang="it-IT" sz="3600" dirty="0">
              <a:solidFill>
                <a:srgbClr val="FF0000"/>
              </a:solidFill>
            </a:endParaRPr>
          </a:p>
        </p:txBody>
      </p:sp>
      <p:pic>
        <p:nvPicPr>
          <p:cNvPr id="5" name="Immagine 47" descr="logo LATTES OK ner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cicloacq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347614"/>
            <a:ext cx="4821802" cy="2882852"/>
          </a:xfrm>
          <a:prstGeom prst="rect">
            <a:avLst/>
          </a:prstGeom>
          <a:ln w="38100" cmpd="sng"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1435342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DB036D-8AB0-439F-AD9C-A8F2CBCB2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843558"/>
            <a:ext cx="5112568" cy="429994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it-IT" sz="1900" dirty="0"/>
              <a:t>Gli oceani e i mari sono </a:t>
            </a:r>
            <a:r>
              <a:rPr lang="it-IT" sz="1900" b="1" dirty="0"/>
              <a:t>vaste distese di acqua salata </a:t>
            </a:r>
            <a:r>
              <a:rPr lang="it-IT" sz="1900" dirty="0"/>
              <a:t>con caratteristiche comuni:</a:t>
            </a:r>
          </a:p>
          <a:p>
            <a:pPr marL="198000" indent="-198000">
              <a:lnSpc>
                <a:spcPct val="110000"/>
              </a:lnSpc>
              <a:spcBef>
                <a:spcPts val="600"/>
              </a:spcBef>
            </a:pPr>
            <a:r>
              <a:rPr lang="it-IT" sz="1900" dirty="0"/>
              <a:t>La </a:t>
            </a:r>
            <a:r>
              <a:rPr lang="it-IT" sz="1900" b="1" dirty="0"/>
              <a:t>salinità</a:t>
            </a:r>
            <a:r>
              <a:rPr lang="it-IT" sz="1900" dirty="0"/>
              <a:t> (percentuale di sale sciolto in 1 kg di acqua). </a:t>
            </a:r>
          </a:p>
          <a:p>
            <a:pPr marL="198000" indent="-198000">
              <a:lnSpc>
                <a:spcPct val="110000"/>
              </a:lnSpc>
              <a:spcBef>
                <a:spcPts val="600"/>
              </a:spcBef>
            </a:pPr>
            <a:r>
              <a:rPr lang="it-IT" sz="1900" dirty="0"/>
              <a:t>La presenza di </a:t>
            </a:r>
            <a:r>
              <a:rPr lang="it-IT" sz="1900" b="1" dirty="0"/>
              <a:t>gas</a:t>
            </a:r>
            <a:r>
              <a:rPr lang="it-IT" sz="1900" dirty="0"/>
              <a:t> disciolti come l’</a:t>
            </a:r>
            <a:r>
              <a:rPr lang="it-IT" sz="1900" b="1" dirty="0"/>
              <a:t>ossigeno</a:t>
            </a:r>
            <a:r>
              <a:rPr lang="it-IT" sz="1900" dirty="0"/>
              <a:t>, indispensabile per la vita acquatica e l’anidride</a:t>
            </a:r>
            <a:r>
              <a:rPr lang="it-IT" sz="1900" b="1" dirty="0"/>
              <a:t> carbonica</a:t>
            </a:r>
            <a:r>
              <a:rPr lang="it-IT" sz="1900" dirty="0"/>
              <a:t>, necessaria per la fotosintesi.</a:t>
            </a:r>
          </a:p>
          <a:p>
            <a:pPr marL="198000" indent="-198000">
              <a:lnSpc>
                <a:spcPct val="110000"/>
              </a:lnSpc>
              <a:spcBef>
                <a:spcPts val="600"/>
              </a:spcBef>
            </a:pPr>
            <a:r>
              <a:rPr lang="it-IT" sz="1900" b="1" dirty="0"/>
              <a:t>L’illuminazione</a:t>
            </a:r>
            <a:r>
              <a:rPr lang="it-IT" sz="1900" dirty="0"/>
              <a:t>, indispensabile per la fotosintesi. La luce penetra nell’acqua fino a profondità di 200/400 metri.</a:t>
            </a:r>
          </a:p>
          <a:p>
            <a:pPr marL="198000" indent="-198000">
              <a:lnSpc>
                <a:spcPct val="110000"/>
              </a:lnSpc>
              <a:spcBef>
                <a:spcPts val="600"/>
              </a:spcBef>
            </a:pPr>
            <a:r>
              <a:rPr lang="it-IT" sz="1900" dirty="0"/>
              <a:t>La </a:t>
            </a:r>
            <a:r>
              <a:rPr lang="it-IT" sz="1900" b="1" dirty="0"/>
              <a:t>temperatura</a:t>
            </a:r>
            <a:r>
              <a:rPr lang="it-IT" sz="1900" dirty="0"/>
              <a:t> varia in base all’esposizione solare, alla profondità, alla latitudine.</a:t>
            </a:r>
          </a:p>
          <a:p>
            <a:pPr marL="198000" indent="-198000">
              <a:lnSpc>
                <a:spcPct val="110000"/>
              </a:lnSpc>
              <a:spcBef>
                <a:spcPts val="600"/>
              </a:spcBef>
            </a:pPr>
            <a:r>
              <a:rPr lang="it-IT" sz="1900" dirty="0"/>
              <a:t>La </a:t>
            </a:r>
            <a:r>
              <a:rPr lang="it-IT" sz="1900" b="1" dirty="0"/>
              <a:t>densità</a:t>
            </a:r>
            <a:r>
              <a:rPr lang="it-IT" sz="1900" dirty="0"/>
              <a:t>, che aumenta all’aumentare della salinità e al diminuire della temperatura.</a:t>
            </a:r>
          </a:p>
        </p:txBody>
      </p:sp>
      <p:pic>
        <p:nvPicPr>
          <p:cNvPr id="5" name="Immagine 4" descr="iStock-15664288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" t="3319" r="56423" b="2128"/>
          <a:stretch/>
        </p:blipFill>
        <p:spPr>
          <a:xfrm rot="187335">
            <a:off x="5804735" y="213574"/>
            <a:ext cx="3098671" cy="444064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7942497-F96D-4A9D-AA57-4F5178165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470"/>
            <a:ext cx="6084168" cy="781595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FF6600"/>
                </a:solidFill>
                <a:latin typeface="+mn-lt"/>
              </a:rPr>
              <a:t>Le acque salate</a:t>
            </a:r>
          </a:p>
        </p:txBody>
      </p:sp>
      <p:pic>
        <p:nvPicPr>
          <p:cNvPr id="4" name="Immagine 47" descr="logo LATTES OK ner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2597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1238</Words>
  <Application>Microsoft Macintosh PowerPoint</Application>
  <PresentationFormat>Presentazione su schermo (16:9)</PresentationFormat>
  <Paragraphs>63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di Office</vt:lpstr>
      <vt:lpstr>L’acqua e l’idrosfera</vt:lpstr>
      <vt:lpstr>Presentazione standard di PowerPoint</vt:lpstr>
      <vt:lpstr>La Terra, il pianeta azzurro</vt:lpstr>
      <vt:lpstr>Le proprietà dell’acqua</vt:lpstr>
      <vt:lpstr>Le proprietà dell’acqua</vt:lpstr>
      <vt:lpstr>Le proprietà dell’acqua</vt:lpstr>
      <vt:lpstr>L’acqua scioglie molte sostanze</vt:lpstr>
      <vt:lpstr>Il ciclo dell’acqua</vt:lpstr>
      <vt:lpstr>Le acque salate</vt:lpstr>
      <vt:lpstr>I movimenti del mare</vt:lpstr>
      <vt:lpstr>I movimenti del mare</vt:lpstr>
      <vt:lpstr>Le acque dolci: i ghiacciai</vt:lpstr>
      <vt:lpstr>Le acque dolci: le calotte glaciali</vt:lpstr>
      <vt:lpstr>Le acque dolci: fiumi e torrenti</vt:lpstr>
      <vt:lpstr>Le acque dolci: i laghi</vt:lpstr>
      <vt:lpstr>Le acque dolci sotterranee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respirazione</dc:title>
  <dc:creator>exir.gennari@latteseditori.it</dc:creator>
  <cp:lastModifiedBy>Microsoft Office User</cp:lastModifiedBy>
  <cp:revision>253</cp:revision>
  <dcterms:created xsi:type="dcterms:W3CDTF">2020-03-17T13:59:37Z</dcterms:created>
  <dcterms:modified xsi:type="dcterms:W3CDTF">2020-04-16T10:09:30Z</dcterms:modified>
</cp:coreProperties>
</file>