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7F7"/>
    <a:srgbClr val="00F3FC"/>
    <a:srgbClr val="00BCD0"/>
    <a:srgbClr val="00C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674"/>
  </p:normalViewPr>
  <p:slideViewPr>
    <p:cSldViewPr snapToGrid="0">
      <p:cViewPr varScale="1">
        <p:scale>
          <a:sx n="124" d="100"/>
          <a:sy n="124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A062-E10A-437B-A21B-ED0A85AB78AA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97E6D-2D41-43B4-97C1-4826638AE7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97E6D-2D41-43B4-97C1-4826638AE7C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7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B7A91B-5B03-4C81-A3B8-CF3D9303E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D53B78-3899-425F-89A7-EBA0B88AA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A6A130-98B1-40BC-BC13-6F277652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E8C5DE-6F42-49A4-A29F-49919122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1ED82A-2B09-4559-8829-3F86212B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C6C24-7D31-4990-AED3-3541E34A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A6C90A-7FAD-416A-AE41-C6191718A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C5EACE-2752-414C-BC4D-EAC1DEA6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6752ED-053E-447A-B2C5-308382BC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F489E-00B3-4405-97C6-C4825426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5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EA2D14-D05A-42C2-BF35-A379243EC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306CC3-3A7E-4029-89BD-BFE74ED55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4E7E28-02F0-4750-A408-A3D0AEF6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12D3C-3C07-4E79-986B-4D5170E8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BAF9F-46D1-48E9-A9F6-2CE703E0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32108-444D-46E2-A6E6-538FC64E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F1DB1B-A36D-4A9C-AABD-A016C82E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9B7FA8-BD09-4A4B-B9E7-83322D33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C07D7-7B15-4A60-97C7-26AF9057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0AEC4A-7A7F-42DB-9917-97A628BA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E5BBC-9833-4878-A431-4EDC9D65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A7C249-62DE-4871-869C-E60ADEFCC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304D2-FBDB-4FF3-BE4B-5D276973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89FE9C-129C-4BD8-8817-F351F17C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EEE10-C586-4AE0-B06C-728B6B42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13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6B449-D611-47A9-9A72-4D104C83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5EA0AC-9252-4834-8668-51BF7B73F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50B369-ECAD-4FCF-ACE4-598F485FB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1A86A8-30AA-42B1-A020-11470751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20415F-56B3-4510-9B93-DBCA4156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045F5A-0866-4FB4-AD46-24E69F3F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4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E6FB8-05EC-4FCC-9297-89986494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0E12F0-5D65-450F-B0BF-558EAFEA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BF9111-5EBB-4A2A-BF29-B4054125F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ED7526-E74D-4136-A3BF-D3410127B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2C0F65-795D-466E-B956-1C0438328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EFB4DD-1C07-4AA8-B518-A79A6136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F8C0D8-E003-42EF-A319-3AB8E39A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1C563F-D400-4DE7-B567-EBD206B9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95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D8173-CB29-47D0-AF0D-8E6B394D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6441BB-8A2E-4B1E-B302-B2294C8A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93CD50-F5F4-4D0F-A20D-79D3BB6F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94FF45-3D06-4A82-9461-EC6ABB3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22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1BBF89-58D4-4F6C-8A40-BE792FE0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73864F-0915-4CC8-8CCA-B032312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A87BB8-718A-4DAD-8264-77CD8C84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2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A1916-F5EE-4018-BFED-C202609A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EE8536-AA31-4EE0-813E-84FC2927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3249C7-A694-45CD-8337-F3299758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AE2583-9835-4A04-91FC-43DFCCF0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81E8CA-20B0-4428-A6F3-F55A7DB6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ABBFE0-A853-4319-AACE-27606AFD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2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7F470-25F0-47C7-AEB5-2F72D768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68FFF6-323C-4BE6-A30F-FD2965544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FC4244-82F5-42D6-A178-53C38AD1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6B80C5-0ABF-4726-9EF1-008CEB95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3669B6-FBCD-4BE8-9807-4089D5F9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09F2AC-29C1-482A-A2D6-06BED296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32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BB806E-58AB-4C3C-B76C-129CDCCE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722AB9-1CED-49CF-BEF0-8484A6F7F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25100E-0458-4018-B2C5-577523DFF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3BDB-B429-4DE2-ADC3-B78E2EF5B1BE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3418DB-E3FC-411C-AA0F-E9F81FC9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F0BD61-0F8D-4673-8E13-014820741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1A90-7CDB-40EC-9FCF-6BB89D3E2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8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943C287-BAF1-C14A-98C1-AFF283D8A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6555"/>
          <a:stretch/>
        </p:blipFill>
        <p:spPr>
          <a:xfrm>
            <a:off x="-17283" y="0"/>
            <a:ext cx="12226565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BC8EE3-6761-456E-A2BF-D1FEA31C4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961" y="632171"/>
            <a:ext cx="9144000" cy="1187204"/>
          </a:xfrm>
        </p:spPr>
        <p:txBody>
          <a:bodyPr>
            <a:noAutofit/>
          </a:bodyPr>
          <a:lstStyle/>
          <a:p>
            <a:r>
              <a:rPr lang="it-IT" sz="8000" b="1" dirty="0">
                <a:latin typeface="+mn-lt"/>
              </a:rPr>
              <a:t>Teatro </a:t>
            </a:r>
            <a:r>
              <a:rPr lang="it-IT" sz="3600" b="1" dirty="0">
                <a:latin typeface="+mn-lt"/>
              </a:rPr>
              <a:t>vol. 2</a:t>
            </a:r>
          </a:p>
        </p:txBody>
      </p:sp>
      <p:pic>
        <p:nvPicPr>
          <p:cNvPr id="8" name="Immagine 7" descr="logo LATTES OK nero.psd">
            <a:extLst>
              <a:ext uri="{FF2B5EF4-FFF2-40B4-BE49-F238E27FC236}">
                <a16:creationId xmlns:a16="http://schemas.microsoft.com/office/drawing/2014/main" id="{DA4FCB88-F34E-7248-802D-AB7F242B7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00" y="395928"/>
            <a:ext cx="1088366" cy="114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7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E3034-F755-42E2-8410-5E812264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742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Testo e rappresentazione teatrale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B3F04-FFDE-4AA9-A969-B532A228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54" y="1818122"/>
            <a:ext cx="70143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La rappresentazione teatrale è uno </a:t>
            </a:r>
            <a:r>
              <a:rPr lang="it-IT" sz="2400" b="1" dirty="0"/>
              <a:t>spettacolo dal vivo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Gli </a:t>
            </a:r>
            <a:r>
              <a:rPr lang="it-IT" sz="2400" b="1" dirty="0"/>
              <a:t>attori</a:t>
            </a:r>
            <a:r>
              <a:rPr lang="it-IT" sz="2400" dirty="0"/>
              <a:t> recitano su un palco sulla base di un testo scritto, il testo teatrale. Mettono in scena una storia davanti a un </a:t>
            </a:r>
            <a:r>
              <a:rPr lang="it-IT" sz="2400" b="1" dirty="0"/>
              <a:t>pubblico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La </a:t>
            </a:r>
            <a:r>
              <a:rPr lang="it-IT" sz="2400" b="1" dirty="0"/>
              <a:t>sceneggiatura</a:t>
            </a:r>
            <a:r>
              <a:rPr lang="it-IT" sz="2400" dirty="0"/>
              <a:t> è il testo in cui il </a:t>
            </a:r>
            <a:r>
              <a:rPr lang="it-IT" sz="2400" b="1" dirty="0"/>
              <a:t>drammaturgo</a:t>
            </a:r>
            <a:r>
              <a:rPr lang="it-IT" sz="2400" dirty="0"/>
              <a:t>, cioè l’autore teatrale, scrive le </a:t>
            </a:r>
            <a:r>
              <a:rPr lang="it-IT" sz="2400" b="1" dirty="0"/>
              <a:t>battute</a:t>
            </a:r>
            <a:r>
              <a:rPr lang="it-IT" sz="2400" dirty="0"/>
              <a:t> (le parole dei personaggi) e le </a:t>
            </a:r>
            <a:r>
              <a:rPr lang="it-IT" sz="2400" b="1" dirty="0"/>
              <a:t>didascalie</a:t>
            </a:r>
            <a:r>
              <a:rPr lang="it-IT" sz="2400" dirty="0"/>
              <a:t> (le istruzioni per gli attori, per il regista o per lo scenografo).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BC63E14F-C2A0-BE4A-9B64-EF7BE6B1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F902230-6054-7141-B607-D71D86E1B813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EFE447-BC68-6A4A-83FF-B70DFC940830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E25FAA-0F57-CF40-8AD5-240D45D27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51" y="1267497"/>
            <a:ext cx="2868825" cy="54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B0ED3AE-D96B-D242-BE4E-C22D2AE77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23" y="3205592"/>
            <a:ext cx="6370077" cy="365240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FA813E1-4D24-4ED9-90DB-620304C3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Il teatro medievale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FEF170-C2B1-421C-9835-A31C07F4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028" y="1721927"/>
            <a:ext cx="10289771" cy="4770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Dopo la fine dell’Impero Romano d’Occidente (476), il teatro classico come lo si conosce entra in crisi. </a:t>
            </a:r>
          </a:p>
          <a:p>
            <a:pPr marL="0" indent="0">
              <a:buNone/>
            </a:pPr>
            <a:r>
              <a:rPr lang="it-IT" sz="2400" dirty="0"/>
              <a:t>Nelle </a:t>
            </a:r>
            <a:r>
              <a:rPr lang="it-IT" sz="2400" b="1" dirty="0"/>
              <a:t>corti medievali </a:t>
            </a:r>
            <a:r>
              <a:rPr lang="it-IT" sz="2400" dirty="0"/>
              <a:t>si diffondono vari tipi di spettacoli teatrali: </a:t>
            </a:r>
            <a:r>
              <a:rPr lang="it-IT" sz="2400" b="1" dirty="0"/>
              <a:t>menestrelli</a:t>
            </a:r>
            <a:r>
              <a:rPr lang="it-IT" sz="2400" dirty="0"/>
              <a:t>, </a:t>
            </a:r>
            <a:r>
              <a:rPr lang="it-IT" sz="2400" b="1" dirty="0"/>
              <a:t>giullari</a:t>
            </a:r>
            <a:r>
              <a:rPr lang="it-IT" sz="2400" dirty="0"/>
              <a:t> e </a:t>
            </a:r>
            <a:r>
              <a:rPr lang="it-IT" sz="2400" b="1" dirty="0"/>
              <a:t>acrobati</a:t>
            </a:r>
            <a:r>
              <a:rPr lang="it-IT" sz="2400" dirty="0"/>
              <a:t> intrattengono i nobili nei loro castelli.</a:t>
            </a:r>
          </a:p>
          <a:p>
            <a:pPr marL="0" indent="0">
              <a:buNone/>
            </a:pPr>
            <a:r>
              <a:rPr lang="it-IT" sz="2400" dirty="0"/>
              <a:t>Dal XII secolo, all’interno delle </a:t>
            </a:r>
            <a:br>
              <a:rPr lang="it-IT" sz="2400" dirty="0"/>
            </a:br>
            <a:r>
              <a:rPr lang="it-IT" sz="2400" dirty="0"/>
              <a:t>chiese o nelle piazze, si mettono </a:t>
            </a:r>
            <a:br>
              <a:rPr lang="it-IT" sz="2400" dirty="0"/>
            </a:br>
            <a:r>
              <a:rPr lang="it-IT" sz="2400" dirty="0"/>
              <a:t>in scena le </a:t>
            </a:r>
            <a:r>
              <a:rPr lang="it-IT" sz="2400" b="1" dirty="0"/>
              <a:t>Sacre Rappresentazioni</a:t>
            </a:r>
            <a:r>
              <a:rPr lang="it-IT" sz="2400" dirty="0"/>
              <a:t>, </a:t>
            </a:r>
            <a:br>
              <a:rPr lang="it-IT" sz="2400" dirty="0"/>
            </a:br>
            <a:r>
              <a:rPr lang="it-IT" sz="2400" dirty="0"/>
              <a:t>opere teatrali ispirate al Vangelo o </a:t>
            </a:r>
            <a:br>
              <a:rPr lang="it-IT" sz="2400" dirty="0"/>
            </a:br>
            <a:r>
              <a:rPr lang="it-IT" sz="2400" dirty="0"/>
              <a:t>alle vite dei Santi. </a:t>
            </a:r>
            <a:br>
              <a:rPr lang="it-IT" sz="2400" dirty="0"/>
            </a:br>
            <a:r>
              <a:rPr lang="it-IT" sz="2400" dirty="0"/>
              <a:t>Queste opere vengono recitate per </a:t>
            </a:r>
            <a:br>
              <a:rPr lang="it-IT" sz="2400" dirty="0"/>
            </a:br>
            <a:r>
              <a:rPr lang="it-IT" sz="2400" dirty="0"/>
              <a:t>il popolo, in </a:t>
            </a:r>
            <a:r>
              <a:rPr lang="it-IT" sz="2400" b="1" dirty="0"/>
              <a:t>lingua volgare</a:t>
            </a:r>
            <a:r>
              <a:rPr lang="it-IT" sz="24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6DA99D0-6B05-CB4C-B87C-02F430D9D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B93AB5A-6910-A647-B777-3C8662D4A45D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CE005C0-315E-DF41-9C73-6DCCD81ED4C3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53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9F1B0-586F-46FA-A17A-740F8A18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Il teatro rinascimentale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0EAA4-F392-4083-8C20-46826B42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08" y="1354284"/>
            <a:ext cx="10260291" cy="300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Rinascimento vede il rifiorire delle arti nelle corti italiane. Anche il teatro vive una nuova stagione.</a:t>
            </a:r>
          </a:p>
          <a:p>
            <a:r>
              <a:rPr lang="it-IT" sz="2400" dirty="0"/>
              <a:t>Il grande genio di </a:t>
            </a:r>
            <a:r>
              <a:rPr lang="it-IT" sz="2400" b="1" dirty="0"/>
              <a:t>Leonardo da Vinci </a:t>
            </a:r>
            <a:r>
              <a:rPr lang="it-IT" sz="2400" dirty="0"/>
              <a:t>si occupa delle scenografie degli spettacoli teatrali e delle feste presso la corte degli Sforza a Milano.</a:t>
            </a:r>
          </a:p>
          <a:p>
            <a:r>
              <a:rPr lang="it-IT" sz="2400" b="1" dirty="0"/>
              <a:t>Ludovico Ariosto </a:t>
            </a:r>
            <a:r>
              <a:rPr lang="it-IT" sz="2400" dirty="0"/>
              <a:t>(1474-1533) e </a:t>
            </a:r>
            <a:r>
              <a:rPr lang="it-IT" sz="2400" b="1" dirty="0"/>
              <a:t>Niccolò Machiavelli </a:t>
            </a:r>
            <a:r>
              <a:rPr lang="it-IT" sz="2400" dirty="0"/>
              <a:t>(1469-1527) scrivono opere teatrali che vengono rappresentate nei teatri delle corti italiane. </a:t>
            </a:r>
          </a:p>
          <a:p>
            <a:r>
              <a:rPr lang="it-IT" sz="2400" dirty="0"/>
              <a:t>Si torna a costruire </a:t>
            </a:r>
            <a:r>
              <a:rPr lang="it-IT" sz="2400" b="1" dirty="0"/>
              <a:t>edifici teatrali </a:t>
            </a:r>
            <a:r>
              <a:rPr lang="it-IT" sz="2400" dirty="0"/>
              <a:t>per un pubblico più ampio. 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7816BC91-5EFE-BF46-8565-544049FB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C756B9A-DDE4-1347-B80C-10A3FB854B52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B1CC8D-77B9-E246-8D02-0C99416FD2BC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A9A47C-8FAA-5642-BFA9-825FCA9E1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3" y="4214907"/>
            <a:ext cx="4263272" cy="25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1EF1089-F687-4F4D-A491-1315E951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2812" y="2760960"/>
            <a:ext cx="3995838" cy="38791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3699779-BD2A-4E68-835A-4B2DA4C7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09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La Commedia dell’Arte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CEC781-29CC-4AC4-8422-94D80A0E7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19" y="1404590"/>
            <a:ext cx="10932414" cy="5090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A partire dal XVI secolo si diffonde e si sviluppa una forma di rappresentazione teatrale molto popolare, la </a:t>
            </a:r>
            <a:r>
              <a:rPr lang="it-IT" sz="2000" b="1" dirty="0"/>
              <a:t>Commedia dell’Arte</a:t>
            </a:r>
            <a:r>
              <a:rPr lang="it-IT" sz="2000" dirty="0"/>
              <a:t>. I tre elementi fondamentali della Commedia dell’Arte sono:</a:t>
            </a:r>
          </a:p>
          <a:p>
            <a:r>
              <a:rPr lang="it-IT" sz="2000" dirty="0"/>
              <a:t>l’</a:t>
            </a:r>
            <a:r>
              <a:rPr lang="it-IT" sz="2000" b="1" dirty="0"/>
              <a:t>improvvisazione</a:t>
            </a:r>
            <a:r>
              <a:rPr lang="it-IT" sz="2000" dirty="0"/>
              <a:t>;</a:t>
            </a:r>
          </a:p>
          <a:p>
            <a:r>
              <a:rPr lang="it-IT" sz="2000" dirty="0"/>
              <a:t>i </a:t>
            </a:r>
            <a:r>
              <a:rPr lang="it-IT" sz="2000" b="1" dirty="0"/>
              <a:t>personaggi fissi</a:t>
            </a:r>
            <a:r>
              <a:rPr lang="it-IT" sz="2000" dirty="0"/>
              <a:t>;</a:t>
            </a:r>
          </a:p>
          <a:p>
            <a:r>
              <a:rPr lang="it-IT" sz="2000" dirty="0"/>
              <a:t>l’uso delle </a:t>
            </a:r>
            <a:r>
              <a:rPr lang="it-IT" sz="2000" b="1" dirty="0"/>
              <a:t>maschere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La Commedia dell’Arte viene chiamata così perché gli attori che vi </a:t>
            </a:r>
            <a:br>
              <a:rPr lang="it-IT" sz="2000" dirty="0"/>
            </a:br>
            <a:r>
              <a:rPr lang="it-IT" sz="2000" dirty="0"/>
              <a:t>recitavano erano </a:t>
            </a:r>
            <a:r>
              <a:rPr lang="it-IT" sz="2000" b="1" dirty="0"/>
              <a:t>attori di mestiere</a:t>
            </a:r>
            <a:r>
              <a:rPr lang="it-IT" sz="2000" dirty="0"/>
              <a:t> che si facevano pagare per le loro esibizioni. </a:t>
            </a:r>
            <a:br>
              <a:rPr lang="it-IT" sz="2000" dirty="0"/>
            </a:br>
            <a:r>
              <a:rPr lang="it-IT" sz="2000" dirty="0"/>
              <a:t>Nel suo significato medievale la parola arte indica il </a:t>
            </a:r>
            <a:r>
              <a:rPr lang="it-IT" sz="2000" i="1" dirty="0"/>
              <a:t>mestiere</a:t>
            </a:r>
            <a:r>
              <a:rPr lang="it-IT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Gli attori professionisti recitavano nelle </a:t>
            </a:r>
            <a:r>
              <a:rPr lang="it-IT" sz="2000" b="1" dirty="0"/>
              <a:t>corti</a:t>
            </a:r>
            <a:r>
              <a:rPr lang="it-IT" sz="2000" dirty="0"/>
              <a:t> o sulle </a:t>
            </a:r>
            <a:r>
              <a:rPr lang="it-IT" sz="2000" b="1" dirty="0"/>
              <a:t>piazze</a:t>
            </a:r>
            <a:r>
              <a:rPr lang="it-IT" sz="2000" dirty="0"/>
              <a:t>. Non </a:t>
            </a:r>
            <a:br>
              <a:rPr lang="it-IT" sz="2000" dirty="0"/>
            </a:br>
            <a:r>
              <a:rPr lang="it-IT" sz="2000" dirty="0"/>
              <a:t>imparavano un copione, avevano a disposizione solo un </a:t>
            </a:r>
            <a:r>
              <a:rPr lang="it-IT" sz="2000" b="1" dirty="0"/>
              <a:t>canovaccio</a:t>
            </a:r>
            <a:r>
              <a:rPr lang="it-IT" sz="2000" dirty="0"/>
              <a:t>, </a:t>
            </a:r>
            <a:br>
              <a:rPr lang="it-IT" sz="2000" dirty="0"/>
            </a:br>
            <a:r>
              <a:rPr lang="it-IT" sz="2000" dirty="0"/>
              <a:t>cioè lo schema di una storia, e poi improvvisavano.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Le rappresentazioni erano ricche di </a:t>
            </a:r>
            <a:r>
              <a:rPr lang="it-IT" sz="2000" b="1" dirty="0"/>
              <a:t>colpi di scena</a:t>
            </a:r>
            <a:r>
              <a:rPr lang="it-IT" sz="2000" dirty="0"/>
              <a:t>, di </a:t>
            </a:r>
            <a:r>
              <a:rPr lang="it-IT" sz="2000" b="1" dirty="0"/>
              <a:t>battute di </a:t>
            </a:r>
            <a:br>
              <a:rPr lang="it-IT" sz="2000" b="1" dirty="0"/>
            </a:br>
            <a:r>
              <a:rPr lang="it-IT" sz="2000" b="1" dirty="0"/>
              <a:t>spirito </a:t>
            </a:r>
            <a:r>
              <a:rPr lang="it-IT" sz="2000" dirty="0"/>
              <a:t>anche rivolte al pubblico, e di </a:t>
            </a:r>
            <a:r>
              <a:rPr lang="it-IT" sz="2000" b="1" dirty="0"/>
              <a:t>trovate buffe</a:t>
            </a:r>
            <a:r>
              <a:rPr lang="it-IT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Stava alla bravura degli attori inventare dialoghi e azioni in linea con </a:t>
            </a:r>
            <a:br>
              <a:rPr lang="it-IT" sz="2000" dirty="0"/>
            </a:br>
            <a:r>
              <a:rPr lang="it-IT" sz="2000" dirty="0"/>
              <a:t>le caratteristiche del personaggio e cercare di capire come il pubblico </a:t>
            </a:r>
            <a:br>
              <a:rPr lang="it-IT" sz="2000" dirty="0"/>
            </a:br>
            <a:r>
              <a:rPr lang="it-IT" sz="2000" dirty="0"/>
              <a:t>desiderava che proseguisse la storia.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C990BFD-F560-4241-B53F-1DF3D5F7C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111BE11-5911-4245-8FA3-BBF325D4F9FA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6E5FD99-FC9B-1349-A3C2-9B5B9E666BC5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82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C7519-A23F-4D0D-8BE5-8A758567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53" y="830969"/>
            <a:ext cx="10341990" cy="5196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C8CF"/>
                </a:solidFill>
              </a:rPr>
              <a:t>LE MASCHERE DELLA COMMEDIA DELL’ARTE</a:t>
            </a:r>
          </a:p>
          <a:p>
            <a:pPr marL="0" indent="0">
              <a:buNone/>
            </a:pPr>
            <a:r>
              <a:rPr lang="it-IT" sz="2400" dirty="0"/>
              <a:t>Gli attori indossavano </a:t>
            </a:r>
            <a:r>
              <a:rPr lang="it-IT" sz="2400" b="1" dirty="0"/>
              <a:t>maschere</a:t>
            </a:r>
            <a:r>
              <a:rPr lang="it-IT" sz="2400" dirty="0"/>
              <a:t> che rappresentavano </a:t>
            </a:r>
            <a:r>
              <a:rPr lang="it-IT" sz="2400" b="1" dirty="0"/>
              <a:t>personaggi dai caratteri fissi</a:t>
            </a:r>
            <a:r>
              <a:rPr lang="it-IT" sz="2400" dirty="0"/>
              <a:t>: il mercante ricco, il padrone avaro, il servo ladro e bugiardo, il dottore ignorante, il vecchio brontolone, l’innamorato e l’innamorata...</a:t>
            </a:r>
          </a:p>
          <a:p>
            <a:pPr marL="0" indent="0">
              <a:buNone/>
            </a:pPr>
            <a:r>
              <a:rPr lang="it-IT" sz="2400" dirty="0"/>
              <a:t>Alcune maschere sopravvivono ancora nei nostri Carnevali, </a:t>
            </a:r>
            <a:br>
              <a:rPr lang="it-IT" sz="2400" dirty="0"/>
            </a:br>
            <a:r>
              <a:rPr lang="it-IT" sz="2400" dirty="0"/>
              <a:t>altre sono diventate dei simboli del teatro italiano. </a:t>
            </a:r>
            <a:br>
              <a:rPr lang="it-IT" sz="2400" dirty="0"/>
            </a:br>
            <a:r>
              <a:rPr lang="it-IT" sz="2400" dirty="0"/>
              <a:t>Tra le maschere della Commedia dell’Arte riprese da molti </a:t>
            </a:r>
            <a:br>
              <a:rPr lang="it-IT" sz="2400" dirty="0"/>
            </a:br>
            <a:r>
              <a:rPr lang="it-IT" sz="2400" dirty="0"/>
              <a:t>autori teatrali ci sono:</a:t>
            </a:r>
          </a:p>
          <a:p>
            <a:r>
              <a:rPr lang="it-IT" sz="2400" b="1" dirty="0"/>
              <a:t>Arlecchino</a:t>
            </a:r>
            <a:r>
              <a:rPr lang="it-IT" sz="2400" dirty="0"/>
              <a:t>, il servitore imbroglione che indossa </a:t>
            </a:r>
            <a:br>
              <a:rPr lang="it-IT" sz="2400" dirty="0"/>
            </a:br>
            <a:r>
              <a:rPr lang="it-IT" sz="2400" dirty="0"/>
              <a:t>un costume colorato, fatto di toppe;</a:t>
            </a:r>
          </a:p>
          <a:p>
            <a:r>
              <a:rPr lang="it-IT" sz="2400" b="1" dirty="0"/>
              <a:t>Pulcinella</a:t>
            </a:r>
            <a:r>
              <a:rPr lang="it-IT" sz="2400" dirty="0"/>
              <a:t>, maschera napoletana con il naso adunco </a:t>
            </a:r>
            <a:br>
              <a:rPr lang="it-IT" sz="2400" dirty="0"/>
            </a:br>
            <a:r>
              <a:rPr lang="it-IT" sz="2400" dirty="0"/>
              <a:t>e il vestito bianco e largo;</a:t>
            </a:r>
          </a:p>
          <a:p>
            <a:r>
              <a:rPr lang="it-IT" sz="2400" b="1" dirty="0"/>
              <a:t>Colombina</a:t>
            </a:r>
            <a:r>
              <a:rPr lang="it-IT" sz="2400" dirty="0"/>
              <a:t>, la servetta con la battuta sempre pronta.</a:t>
            </a:r>
          </a:p>
          <a:p>
            <a:endParaRPr lang="it-IT" sz="24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6DAE489-C3F2-F34D-A596-7031CF243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42D68BD-E62A-8648-AFFB-2E664D5694F6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2712DFC-805C-0F4C-BD2E-AA2A0C2E80AB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BE1BDE-4792-7646-B7AC-A8878C4E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790" y="2297953"/>
            <a:ext cx="2965805" cy="41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47F7B-419A-478B-A547-D7B61F1D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242574"/>
            <a:ext cx="11435499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Il teatro tra Cinquecento e Seicento in Europa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6D5CBE-71DB-40CF-890C-7830D7F5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31" y="1568137"/>
            <a:ext cx="10888167" cy="465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In Inghilterra, sotto il regno di Elisabetta I (1558-1603), a Londra nascono molti </a:t>
            </a:r>
            <a:r>
              <a:rPr lang="it-IT" sz="2000" b="1" dirty="0"/>
              <a:t>teatri</a:t>
            </a:r>
            <a:r>
              <a:rPr lang="it-IT" sz="2000" dirty="0"/>
              <a:t> e </a:t>
            </a:r>
            <a:r>
              <a:rPr lang="it-IT" sz="2000" b="1" dirty="0"/>
              <a:t>compagnie teatrali</a:t>
            </a:r>
            <a:r>
              <a:rPr lang="it-IT" sz="2000" dirty="0"/>
              <a:t>. I londinesi che frequentano il teatro sono molto numerosi e gli autori propongono </a:t>
            </a:r>
            <a:r>
              <a:rPr lang="it-IT" sz="2000" b="1" dirty="0"/>
              <a:t>temi</a:t>
            </a:r>
            <a:r>
              <a:rPr lang="it-IT" sz="2000" dirty="0"/>
              <a:t> e </a:t>
            </a:r>
            <a:r>
              <a:rPr lang="it-IT" sz="2000" b="1" dirty="0"/>
              <a:t>linguaggi adatti a tutti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Il </a:t>
            </a:r>
            <a:r>
              <a:rPr lang="it-IT" sz="2000" b="1" dirty="0"/>
              <a:t>capocomico</a:t>
            </a:r>
            <a:r>
              <a:rPr lang="it-IT" sz="2000" dirty="0"/>
              <a:t>, il primo esempio di regista, assegna le parti, tratta con gli autori, stabilisce il calendario delle repliche, mantiene la disciplina all’interno della compagnia e dirige le prove. </a:t>
            </a:r>
          </a:p>
          <a:p>
            <a:pPr marL="0" indent="0">
              <a:buNone/>
            </a:pPr>
            <a:r>
              <a:rPr lang="it-IT" sz="2000" dirty="0"/>
              <a:t>Il drammaturgo </a:t>
            </a:r>
            <a:r>
              <a:rPr lang="it-IT" sz="2000" b="1" dirty="0"/>
              <a:t>William Shakespeare </a:t>
            </a:r>
            <a:r>
              <a:rPr lang="it-IT" sz="2000" dirty="0"/>
              <a:t>(1564-1616) scrisse opere molto diverse: drammi storici, commedie, tragedie. I soggetti spaziano dal mito all’attualità; i personaggi, sia quelli simbolici sia quelli realistici, sono tutti ben analizzati sul piano psicologico; gli ambienti offrono un vivace quadro della società elisabettiana.</a:t>
            </a:r>
          </a:p>
          <a:p>
            <a:pPr marL="0" indent="0">
              <a:buNone/>
            </a:pPr>
            <a:r>
              <a:rPr lang="it-IT" sz="2000" dirty="0"/>
              <a:t>In Francia, </a:t>
            </a:r>
            <a:r>
              <a:rPr lang="it-IT" sz="2000" b="1" dirty="0"/>
              <a:t>Luigi XIV</a:t>
            </a:r>
            <a:r>
              <a:rPr lang="it-IT" sz="2000" dirty="0"/>
              <a:t>, il Re Sole, al potere dal 1643 al 1715, fu grande protettore di </a:t>
            </a:r>
            <a:br>
              <a:rPr lang="it-IT" sz="2000" dirty="0"/>
            </a:br>
            <a:r>
              <a:rPr lang="it-IT" sz="2000" dirty="0"/>
              <a:t>artisti. Fece costruire anche molti teatri pubblici. Nel 1680 nasce la </a:t>
            </a:r>
            <a:r>
              <a:rPr lang="it-IT" sz="2000" b="1" dirty="0" err="1"/>
              <a:t>Comédie</a:t>
            </a:r>
            <a:r>
              <a:rPr lang="it-IT" sz="2000" b="1" dirty="0"/>
              <a:t> </a:t>
            </a:r>
            <a:br>
              <a:rPr lang="it-IT" sz="2000" b="1" dirty="0"/>
            </a:br>
            <a:r>
              <a:rPr lang="it-IT" sz="2000" b="1" dirty="0" err="1"/>
              <a:t>Française</a:t>
            </a:r>
            <a:r>
              <a:rPr lang="it-IT" sz="2000" dirty="0"/>
              <a:t> che opera ancora oggi a Parigi. Autori di straordinario valore furono: </a:t>
            </a:r>
            <a:br>
              <a:rPr lang="it-IT" sz="2000" dirty="0"/>
            </a:br>
            <a:r>
              <a:rPr lang="it-IT" sz="2000" b="1" dirty="0"/>
              <a:t>Jean </a:t>
            </a:r>
            <a:r>
              <a:rPr lang="it-IT" sz="2000" b="1" dirty="0" err="1"/>
              <a:t>Racine</a:t>
            </a:r>
            <a:r>
              <a:rPr lang="it-IT" sz="2000" b="1" dirty="0"/>
              <a:t> </a:t>
            </a:r>
            <a:r>
              <a:rPr lang="it-IT" sz="2000" dirty="0"/>
              <a:t>(1639-1699) per la tragedia e </a:t>
            </a:r>
            <a:r>
              <a:rPr lang="it-IT" sz="2000" b="1" dirty="0"/>
              <a:t>Molière</a:t>
            </a:r>
            <a:r>
              <a:rPr lang="it-IT" sz="2000" dirty="0"/>
              <a:t> (1622-1673) per la commedia. </a:t>
            </a:r>
            <a:br>
              <a:rPr lang="it-IT" sz="2000" dirty="0"/>
            </a:br>
            <a:r>
              <a:rPr lang="it-IT" sz="2000" dirty="0"/>
              <a:t>Molière mise in scena personaggi “veri”, nei quali il pubblico riconosceva i difetti </a:t>
            </a:r>
            <a:br>
              <a:rPr lang="it-IT" sz="2000" dirty="0"/>
            </a:br>
            <a:r>
              <a:rPr lang="it-IT" sz="2000" dirty="0"/>
              <a:t>e le debolezze proprie e altrui.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0A664662-02A9-8D48-8465-4051E589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A1ED92B-05E5-0F4A-891B-64D73D9F04D1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A10CDC5-FE4F-0841-A379-86D2D94C7DC2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EBA732-9EAD-F442-AE5A-7ACF32DD0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672">
            <a:off x="9681795" y="4310359"/>
            <a:ext cx="1875947" cy="22511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F1EA800-E531-0F4C-8DC3-FAEB154E5582}"/>
              </a:ext>
            </a:extLst>
          </p:cNvPr>
          <p:cNvSpPr/>
          <p:nvPr/>
        </p:nvSpPr>
        <p:spPr>
          <a:xfrm>
            <a:off x="8932014" y="6068427"/>
            <a:ext cx="932307" cy="369332"/>
          </a:xfrm>
          <a:prstGeom prst="rect">
            <a:avLst/>
          </a:prstGeom>
          <a:solidFill>
            <a:srgbClr val="99F7F7"/>
          </a:solidFill>
          <a:ln w="28575">
            <a:solidFill>
              <a:srgbClr val="00BCD0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Molière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94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CC096-72E0-46FA-9693-139CEF8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C8CF"/>
                </a:solidFill>
                <a:latin typeface="+mn-lt"/>
              </a:rPr>
              <a:t>Il teatro del Settecento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AF154-5EB1-408B-8321-0A9AE131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34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Il veneziano </a:t>
            </a:r>
            <a:r>
              <a:rPr lang="it-IT" sz="2400" b="1" dirty="0"/>
              <a:t>Carlo Goldoni </a:t>
            </a:r>
            <a:r>
              <a:rPr lang="it-IT" sz="2400" dirty="0"/>
              <a:t>(1707-1793) è stato un grande </a:t>
            </a:r>
            <a:br>
              <a:rPr lang="it-IT" sz="2400" dirty="0"/>
            </a:br>
            <a:r>
              <a:rPr lang="it-IT" sz="2400" dirty="0"/>
              <a:t>innovatore della commedia. </a:t>
            </a:r>
          </a:p>
          <a:p>
            <a:r>
              <a:rPr lang="it-IT" sz="2400" dirty="0"/>
              <a:t>È stato il primo a </a:t>
            </a:r>
            <a:r>
              <a:rPr lang="it-IT" sz="2400" b="1" dirty="0"/>
              <a:t>scrivere i testi </a:t>
            </a:r>
            <a:r>
              <a:rPr lang="it-IT" sz="2400" dirty="0"/>
              <a:t>delle sue commedie, togliendo </a:t>
            </a:r>
            <a:br>
              <a:rPr lang="it-IT" sz="2400" dirty="0"/>
            </a:br>
            <a:r>
              <a:rPr lang="it-IT" sz="2400" dirty="0"/>
              <a:t>spazio all’improvvisazione. </a:t>
            </a:r>
          </a:p>
          <a:p>
            <a:r>
              <a:rPr lang="it-IT" sz="2400" dirty="0"/>
              <a:t>Ha riformato </a:t>
            </a:r>
            <a:r>
              <a:rPr lang="it-IT" sz="2400" b="1" dirty="0"/>
              <a:t>temi e argomenti </a:t>
            </a:r>
            <a:r>
              <a:rPr lang="it-IT" sz="2400" dirty="0"/>
              <a:t>delle opere teatrali.</a:t>
            </a:r>
          </a:p>
          <a:p>
            <a:r>
              <a:rPr lang="it-IT" sz="2400" dirty="0"/>
              <a:t>I personaggi non sono soltanto tipi, ma persone, </a:t>
            </a:r>
            <a:r>
              <a:rPr lang="it-IT" sz="2400" b="1" dirty="0"/>
              <a:t>personaggi complessi </a:t>
            </a:r>
            <a:r>
              <a:rPr lang="it-IT" sz="2400" dirty="0"/>
              <a:t>e verosimili, ispirati dalla società reale, ricchi di sfumature psicologiche.</a:t>
            </a:r>
          </a:p>
          <a:p>
            <a:r>
              <a:rPr lang="it-IT" sz="2400" dirty="0"/>
              <a:t>Le commedie hanno lo scopo di divertire ma anche di </a:t>
            </a:r>
            <a:r>
              <a:rPr lang="it-IT" sz="2400" b="1" dirty="0"/>
              <a:t>far riflettere</a:t>
            </a:r>
            <a:r>
              <a:rPr lang="it-IT" sz="2400" dirty="0"/>
              <a:t>, rappresentando la società dell’epoca.</a:t>
            </a:r>
          </a:p>
          <a:p>
            <a:r>
              <a:rPr lang="it-IT" sz="2400" dirty="0"/>
              <a:t>Sono scritte sia in </a:t>
            </a:r>
            <a:r>
              <a:rPr lang="it-IT" sz="2400" b="1" dirty="0"/>
              <a:t>italiano</a:t>
            </a:r>
            <a:r>
              <a:rPr lang="it-IT" sz="2400" dirty="0"/>
              <a:t> sia in </a:t>
            </a:r>
            <a:r>
              <a:rPr lang="it-IT" sz="2400" b="1" dirty="0"/>
              <a:t>dialetto veneziano</a:t>
            </a:r>
            <a:r>
              <a:rPr lang="it-IT" sz="2400" dirty="0"/>
              <a:t>; il suo stile è vivace e molto moderno.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DA243468-1086-F043-9DFE-907712B0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95A3A1-FFAB-9043-A3AC-EC480E9D3265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9AC349B-3F28-1148-BB64-06857D2C930B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C8C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5FF3A7-289B-604C-B742-AEBD7CF48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38">
            <a:off x="9194304" y="653603"/>
            <a:ext cx="2630698" cy="28353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694AA41-0B5E-1F41-85F7-19B6FF048679}"/>
              </a:ext>
            </a:extLst>
          </p:cNvPr>
          <p:cNvSpPr/>
          <p:nvPr/>
        </p:nvSpPr>
        <p:spPr>
          <a:xfrm>
            <a:off x="9865780" y="3370846"/>
            <a:ext cx="1487908" cy="369332"/>
          </a:xfrm>
          <a:prstGeom prst="rect">
            <a:avLst/>
          </a:prstGeom>
          <a:solidFill>
            <a:srgbClr val="99F7F7"/>
          </a:solidFill>
          <a:ln w="28575">
            <a:solidFill>
              <a:srgbClr val="00BCD0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Carlo Goldoni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865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894</Words>
  <Application>Microsoft Macintosh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Teatro vol. 2</vt:lpstr>
      <vt:lpstr>Testo e rappresentazione teatrale</vt:lpstr>
      <vt:lpstr>Il teatro medievale </vt:lpstr>
      <vt:lpstr>Il teatro rinascimentale </vt:lpstr>
      <vt:lpstr>La Commedia dell’Arte </vt:lpstr>
      <vt:lpstr>Presentazione standard di PowerPoint</vt:lpstr>
      <vt:lpstr>Il teatro tra Cinquecento e Seicento in Europa </vt:lpstr>
      <vt:lpstr>Il teatro del Settecento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</dc:title>
  <dc:creator>silvia grilli</dc:creator>
  <cp:lastModifiedBy>Microsoft Office User</cp:lastModifiedBy>
  <cp:revision>26</cp:revision>
  <dcterms:created xsi:type="dcterms:W3CDTF">2020-04-21T09:37:32Z</dcterms:created>
  <dcterms:modified xsi:type="dcterms:W3CDTF">2020-04-27T14:38:22Z</dcterms:modified>
</cp:coreProperties>
</file>